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57" r:id="rId11"/>
    <p:sldId id="258" r:id="rId12"/>
    <p:sldId id="259" r:id="rId13"/>
    <p:sldId id="261" r:id="rId14"/>
    <p:sldId id="264" r:id="rId15"/>
    <p:sldId id="265" r:id="rId16"/>
    <p:sldId id="266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0B3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62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1D802-8941-40DA-9F1F-F303C74CD586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F5F9D-28E5-4614-9139-AC3A38AA74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070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F5F9D-28E5-4614-9139-AC3A38AA74E3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7495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81EBDF-3675-4EFB-921B-B4D6B1EE9597}" type="slidenum">
              <a:rPr lang="ru-RU" sz="1200" smtClean="0">
                <a:solidFill>
                  <a:prstClr val="black"/>
                </a:solidFill>
              </a:rPr>
              <a:pPr eaLnBrk="1" hangingPunct="1"/>
              <a:t>3</a:t>
            </a:fld>
            <a:endParaRPr lang="ru-RU" sz="1200" smtClean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EF59-2E55-4080-8D68-9A47D38D6AE3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8414-88E1-4992-B1D4-AD4A43BCA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EF59-2E55-4080-8D68-9A47D38D6AE3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8414-88E1-4992-B1D4-AD4A43BCA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EF59-2E55-4080-8D68-9A47D38D6AE3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8414-88E1-4992-B1D4-AD4A43BCA8D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EF59-2E55-4080-8D68-9A47D38D6AE3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8414-88E1-4992-B1D4-AD4A43BCA8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EF59-2E55-4080-8D68-9A47D38D6AE3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8414-88E1-4992-B1D4-AD4A43BCA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EF59-2E55-4080-8D68-9A47D38D6AE3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8414-88E1-4992-B1D4-AD4A43BCA8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EF59-2E55-4080-8D68-9A47D38D6AE3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8414-88E1-4992-B1D4-AD4A43BCA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EF59-2E55-4080-8D68-9A47D38D6AE3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8414-88E1-4992-B1D4-AD4A43BCA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EF59-2E55-4080-8D68-9A47D38D6AE3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8414-88E1-4992-B1D4-AD4A43BCA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EF59-2E55-4080-8D68-9A47D38D6AE3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8414-88E1-4992-B1D4-AD4A43BCA8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EF59-2E55-4080-8D68-9A47D38D6AE3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8414-88E1-4992-B1D4-AD4A43BCA8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21EEF59-2E55-4080-8D68-9A47D38D6AE3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B0A8414-88E1-4992-B1D4-AD4A43BCA8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spc="100" dirty="0" smtClean="0">
                <a:solidFill>
                  <a:srgbClr val="00B050"/>
                </a:solidFill>
              </a:rPr>
              <a:t>ПРОФИЛАКТИКА ДЕСТРУКТИВНОГО ПОВЕДЕНИЯ РЕБЕНКА</a:t>
            </a:r>
            <a:endParaRPr lang="ru-RU" b="1" spc="1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149080"/>
            <a:ext cx="5256584" cy="2304256"/>
          </a:xfrm>
        </p:spPr>
        <p:txBody>
          <a:bodyPr/>
          <a:lstStyle/>
          <a:p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Девиз: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«КАЖДОМУ СЕРДЦУ СВОЙ КЛЮЧИК»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Елена\Pictures\Агрессия картинки\картинки поведение\Kak_hotite_chtoby_s_vami_postupali_ljudi...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52" y="4149080"/>
            <a:ext cx="3334112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819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Создание условий для сохранения и укрепления психологического здоровья детей через коррекцию поведенческих проявлений агрессии, для обучения навыкам социально-благоприятного поведения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Цель проекта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19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1" y="2204864"/>
            <a:ext cx="8640960" cy="3921299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</a:rPr>
              <a:t>Проанализировать внешний образ агрессивности, предоставить возможность сравнивать себя с предложенным образом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</a:rPr>
              <a:t>Обучить детей способам самоконтроля 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</a:rPr>
              <a:t>Обучить навыкам распознавания эмоций и чувств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</a:rPr>
              <a:t>Обучить навыкам контроля за своим эмоциональным состоянием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</a:rPr>
              <a:t>Оптимизировать общение ребенка со сверстниками через сочувствие и доверие друг к другу и окружающим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</a:rPr>
              <a:t>Проанализировать </a:t>
            </a:r>
            <a:r>
              <a:rPr lang="ru-RU" sz="1800" b="1" dirty="0">
                <a:solidFill>
                  <a:srgbClr val="002060"/>
                </a:solidFill>
              </a:rPr>
              <a:t>изменение отношения детей на ситуацию агрессивного </a:t>
            </a:r>
            <a:r>
              <a:rPr lang="ru-RU" sz="1800" b="1" dirty="0" smtClean="0">
                <a:solidFill>
                  <a:srgbClr val="002060"/>
                </a:solidFill>
              </a:rPr>
              <a:t>воздействия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</a:rPr>
              <a:t>Создать положительный фон в различных видах деятельности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50B3D"/>
                </a:solidFill>
              </a:rPr>
              <a:t>Задачи проекта</a:t>
            </a:r>
            <a:endParaRPr lang="ru-RU" dirty="0">
              <a:solidFill>
                <a:srgbClr val="750B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2060848"/>
            <a:ext cx="8496944" cy="4065315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Гуманизм – уважение к каждому ребенку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Конфиденциальность – результаты диагностики не в коем случае не разглашаются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Компетентность – глубокое изучение данной темы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Ответственность – забота о благополучии детей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50B3D"/>
                </a:solidFill>
              </a:rPr>
              <a:t>При разработке проекта учитывались принципы</a:t>
            </a:r>
            <a:endParaRPr lang="ru-RU" b="1" dirty="0">
              <a:solidFill>
                <a:srgbClr val="750B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97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59" cy="4464496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Тип проекта образовательный </a:t>
            </a:r>
            <a:r>
              <a:rPr lang="ru-RU" sz="2400" b="1" dirty="0" err="1" smtClean="0">
                <a:solidFill>
                  <a:srgbClr val="7030A0"/>
                </a:solidFill>
              </a:rPr>
              <a:t>долгосрочный,рассчитан</a:t>
            </a:r>
            <a:r>
              <a:rPr lang="ru-RU" sz="2400" b="1" dirty="0" smtClean="0">
                <a:solidFill>
                  <a:srgbClr val="7030A0"/>
                </a:solidFill>
              </a:rPr>
              <a:t> на 2 учебных  года.</a:t>
            </a:r>
          </a:p>
          <a:p>
            <a:pPr marL="0" indent="0" algn="just"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</a:rPr>
              <a:t>2. Проект организован  на научно-методической основе</a:t>
            </a:r>
          </a:p>
          <a:p>
            <a:pPr marL="0" indent="0" algn="just"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</a:rPr>
              <a:t>3. Участники проекта: дети старшего дошкольного возраста, воспитатели, психолог, родители, музыкальный руководитель, инструктор по физической культуре.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ru-RU" b="1" dirty="0" smtClean="0">
              <a:solidFill>
                <a:srgbClr val="7030A0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50B3D"/>
                </a:solidFill>
              </a:rPr>
              <a:t>Характеристика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rgbClr val="750B3D"/>
                </a:solidFill>
              </a:rPr>
              <a:t>проекта</a:t>
            </a:r>
            <a:endParaRPr lang="ru-RU" b="1" dirty="0">
              <a:solidFill>
                <a:srgbClr val="750B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4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844824"/>
            <a:ext cx="8712968" cy="4281339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b="1" i="1" dirty="0" smtClean="0"/>
              <a:t>Научить способам выражения гнева в приемлемой форме.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b="1" i="1" dirty="0" smtClean="0"/>
              <a:t>Научить способам </a:t>
            </a:r>
            <a:r>
              <a:rPr lang="ru-RU" b="1" i="1" dirty="0" err="1" smtClean="0"/>
              <a:t>саморегуляции</a:t>
            </a:r>
            <a:r>
              <a:rPr lang="ru-RU" b="1" i="1" dirty="0" smtClean="0"/>
              <a:t>, умению контролировать эмоции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b="1" i="1" dirty="0" smtClean="0"/>
              <a:t>Дать возможность выплеснуть накопившуюся двигательную энергию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b="1" i="1" dirty="0" smtClean="0"/>
              <a:t>Научить способам общения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b="1" i="1" dirty="0" smtClean="0"/>
              <a:t>Овладеть приемами решения проблемных ситуаций «мирным» путем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b="1" i="1" dirty="0" smtClean="0"/>
              <a:t>Формировать способность к сочувствию</a:t>
            </a:r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50B3D"/>
                </a:solidFill>
              </a:rPr>
              <a:t>Направления работы</a:t>
            </a:r>
            <a:endParaRPr lang="ru-RU" b="1" dirty="0">
              <a:solidFill>
                <a:srgbClr val="750B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50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8800"/>
            <a:ext cx="8496944" cy="4752528"/>
          </a:xfrm>
        </p:spPr>
        <p:txBody>
          <a:bodyPr>
            <a:normAutofit fontScale="32500" lnSpcReduction="2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6000" b="1" i="1" dirty="0" smtClean="0">
                <a:solidFill>
                  <a:srgbClr val="750B3D"/>
                </a:solidFill>
              </a:rPr>
              <a:t>Первый этап: </a:t>
            </a:r>
            <a:r>
              <a:rPr lang="ru-RU" sz="6000" b="1" i="1" dirty="0" smtClean="0">
                <a:solidFill>
                  <a:schemeClr val="tx2">
                    <a:lumMod val="50000"/>
                  </a:schemeClr>
                </a:solidFill>
              </a:rPr>
              <a:t>Подготовительный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ru-RU" sz="6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6000" b="1" i="1" dirty="0" smtClean="0">
                <a:solidFill>
                  <a:schemeClr val="tx2">
                    <a:lumMod val="50000"/>
                  </a:schemeClr>
                </a:solidFill>
              </a:rPr>
              <a:t>Изучение литературы, материалов по теме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ru-RU" sz="6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6000" b="1" i="1" dirty="0" smtClean="0">
                <a:solidFill>
                  <a:schemeClr val="tx2">
                    <a:lumMod val="50000"/>
                  </a:schemeClr>
                </a:solidFill>
              </a:rPr>
              <a:t>Сбор информации по теме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ru-RU" sz="6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6000" b="1" i="1" dirty="0" smtClean="0">
                <a:solidFill>
                  <a:schemeClr val="tx2">
                    <a:lumMod val="50000"/>
                  </a:schemeClr>
                </a:solidFill>
              </a:rPr>
              <a:t>Диагностика ( «Три дерева», «Кактус», «Несуществующее животное», «Два дома», «Секрет», «Дерево», «</a:t>
            </a:r>
            <a:r>
              <a:rPr lang="ru-RU" sz="6000" b="1" i="1" dirty="0" err="1" smtClean="0">
                <a:solidFill>
                  <a:schemeClr val="tx2">
                    <a:lumMod val="50000"/>
                  </a:schemeClr>
                </a:solidFill>
              </a:rPr>
              <a:t>Кляксография</a:t>
            </a:r>
            <a:r>
              <a:rPr lang="ru-RU" sz="6000" b="1" i="1" dirty="0" smtClean="0">
                <a:solidFill>
                  <a:schemeClr val="tx2">
                    <a:lumMod val="50000"/>
                  </a:schemeClr>
                </a:solidFill>
              </a:rPr>
              <a:t>», «Лестница»)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ru-RU" sz="6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6000" b="1" i="1" dirty="0" smtClean="0">
                <a:solidFill>
                  <a:schemeClr val="tx2">
                    <a:lumMod val="50000"/>
                  </a:schemeClr>
                </a:solidFill>
              </a:rPr>
              <a:t>Анкетирование родителей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ru-RU" sz="6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ru-RU" sz="7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ru-RU" sz="6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lvl="8" algn="just">
              <a:buClr>
                <a:srgbClr val="C00000"/>
              </a:buClr>
              <a:buFont typeface="Wingdings" pitchFamily="2" charset="2"/>
              <a:buChar char="Ø"/>
            </a:pP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8" algn="ctr">
              <a:buClr>
                <a:srgbClr val="C00000"/>
              </a:buClr>
              <a:buFont typeface="Wingdings" pitchFamily="2" charset="2"/>
              <a:buChar char="Ø"/>
            </a:pP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Clr>
                <a:srgbClr val="C00000"/>
              </a:buClr>
              <a:buFont typeface="Wingdings" pitchFamily="2" charset="2"/>
              <a:buChar char="Ø"/>
            </a:pPr>
            <a:endParaRPr lang="ru-RU" dirty="0">
              <a:solidFill>
                <a:srgbClr val="750B3D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52728"/>
          </a:xfrm>
        </p:spPr>
        <p:txBody>
          <a:bodyPr/>
          <a:lstStyle/>
          <a:p>
            <a:r>
              <a:rPr lang="ru-RU" b="1" dirty="0" smtClean="0">
                <a:solidFill>
                  <a:srgbClr val="750B3D"/>
                </a:solidFill>
              </a:rPr>
              <a:t>Система работы</a:t>
            </a:r>
            <a:endParaRPr lang="ru-RU" b="1" dirty="0">
              <a:solidFill>
                <a:srgbClr val="750B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5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764704"/>
            <a:ext cx="8640960" cy="5544616"/>
          </a:xfrm>
        </p:spPr>
        <p:txBody>
          <a:bodyPr>
            <a:normAutofit lnSpcReduction="10000"/>
          </a:bodyPr>
          <a:lstStyle/>
          <a:p>
            <a:pPr marL="285750" indent="-285750">
              <a:buClr>
                <a:srgbClr val="750B3D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Разработка плана</a:t>
            </a:r>
          </a:p>
          <a:p>
            <a:pPr marL="285750" indent="-285750">
              <a:buClr>
                <a:srgbClr val="750B3D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Организованная образовательная деятельность</a:t>
            </a:r>
          </a:p>
          <a:p>
            <a:pPr marL="285750" indent="-285750">
              <a:buClr>
                <a:srgbClr val="750B3D"/>
              </a:buClr>
              <a:buFont typeface="Wingdings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</a:rPr>
              <a:t>Психогимнастика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750B3D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Создание уголка релаксации и снятия агрессивного состояния</a:t>
            </a:r>
          </a:p>
          <a:p>
            <a:pPr marL="285750" indent="-285750">
              <a:buClr>
                <a:srgbClr val="750B3D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Дидактические игры по профилактике деструктивного поведения</a:t>
            </a:r>
          </a:p>
          <a:p>
            <a:pPr marL="285750" indent="-285750">
              <a:buClr>
                <a:srgbClr val="750B3D"/>
              </a:buClr>
              <a:buFont typeface="Wingdings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</a:rPr>
              <a:t>Сказкотерапия</a:t>
            </a:r>
            <a:r>
              <a:rPr lang="ru-RU" b="1" dirty="0" smtClean="0">
                <a:solidFill>
                  <a:srgbClr val="002060"/>
                </a:solidFill>
              </a:rPr>
              <a:t>, чтение художественной литературы</a:t>
            </a:r>
          </a:p>
          <a:p>
            <a:pPr marL="285750" indent="-285750">
              <a:buClr>
                <a:srgbClr val="750B3D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Решение проблемных ситуаций</a:t>
            </a:r>
          </a:p>
          <a:p>
            <a:pPr marL="285750" indent="-285750">
              <a:buClr>
                <a:srgbClr val="750B3D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Организация тематических недель:  </a:t>
            </a:r>
          </a:p>
          <a:p>
            <a:pPr marL="285750" indent="-285750">
              <a:buClr>
                <a:srgbClr val="750B3D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Изобразительная деятельность</a:t>
            </a:r>
          </a:p>
          <a:p>
            <a:pPr marL="285750" indent="-285750">
              <a:buClr>
                <a:srgbClr val="750B3D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Экскурсия в библиотеку</a:t>
            </a:r>
          </a:p>
          <a:p>
            <a:pPr marL="285750" indent="-285750">
              <a:buClr>
                <a:srgbClr val="750B3D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Акция к дню освобождения </a:t>
            </a:r>
          </a:p>
          <a:p>
            <a:pPr>
              <a:buClr>
                <a:srgbClr val="750B3D"/>
              </a:buClr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Краснодара «Доставь листовку»</a:t>
            </a:r>
          </a:p>
          <a:p>
            <a:pPr marL="285750" indent="-285750">
              <a:buClr>
                <a:srgbClr val="750B3D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Работа с родителями</a:t>
            </a:r>
          </a:p>
          <a:p>
            <a:pPr marL="285750" indent="-285750">
              <a:buClr>
                <a:srgbClr val="750B3D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750B3D"/>
                </a:solidFill>
              </a:rPr>
              <a:t>Третий этап. </a:t>
            </a:r>
            <a:r>
              <a:rPr lang="ru-RU" sz="2000" b="1" dirty="0" smtClean="0">
                <a:solidFill>
                  <a:srgbClr val="002060"/>
                </a:solidFill>
              </a:rPr>
              <a:t>Итоговый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>
              <a:buClr>
                <a:srgbClr val="750B3D"/>
              </a:buClr>
            </a:pPr>
            <a:r>
              <a:rPr lang="ru-RU" b="1" dirty="0" smtClean="0">
                <a:solidFill>
                  <a:srgbClr val="002060"/>
                </a:solidFill>
              </a:rPr>
              <a:t>    Мониторинг, выводы, подведение результатов работы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5040560" cy="432048"/>
          </a:xfrm>
        </p:spPr>
        <p:txBody>
          <a:bodyPr/>
          <a:lstStyle/>
          <a:p>
            <a:pPr marL="342900" indent="-342900">
              <a:buClr>
                <a:srgbClr val="750B3D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750B3D"/>
                </a:solidFill>
              </a:rPr>
              <a:t>Второй этап. </a:t>
            </a:r>
            <a:r>
              <a:rPr lang="ru-RU" sz="2000" b="1" dirty="0" smtClean="0">
                <a:solidFill>
                  <a:srgbClr val="002060"/>
                </a:solidFill>
              </a:rPr>
              <a:t>Основной</a:t>
            </a:r>
            <a:endParaRPr lang="ru-RU" sz="2000" b="1" dirty="0">
              <a:solidFill>
                <a:srgbClr val="750B3D"/>
              </a:solidFill>
            </a:endParaRPr>
          </a:p>
        </p:txBody>
      </p:sp>
      <p:pic>
        <p:nvPicPr>
          <p:cNvPr id="1026" name="Picture 2" descr="C:\Users\Елена\Pictures\Агрессия картинки\картинки поведение\htmlconvd-Vl0tuM_html_m63eca0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08104" y="3356992"/>
            <a:ext cx="311316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39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50B3D"/>
                </a:solidFill>
              </a:rPr>
              <a:t>Спасибо за внимание!</a:t>
            </a:r>
            <a:endParaRPr lang="ru-RU" dirty="0">
              <a:solidFill>
                <a:srgbClr val="750B3D"/>
              </a:solidFill>
            </a:endParaRPr>
          </a:p>
        </p:txBody>
      </p:sp>
      <p:pic>
        <p:nvPicPr>
          <p:cNvPr id="2050" name="Picture 2" descr="C:\Users\Елена\Pictures\фото дсад\IMG_20160401_1236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4096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235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39"/>
          <p:cNvGrpSpPr>
            <a:grpSpLocks/>
          </p:cNvGrpSpPr>
          <p:nvPr/>
        </p:nvGrpSpPr>
        <p:grpSpPr bwMode="auto">
          <a:xfrm>
            <a:off x="304800" y="228600"/>
            <a:ext cx="8534400" cy="6477000"/>
            <a:chOff x="192" y="144"/>
            <a:chExt cx="5376" cy="4080"/>
          </a:xfrm>
        </p:grpSpPr>
        <p:sp>
          <p:nvSpPr>
            <p:cNvPr id="3081" name="Freeform 3"/>
            <p:cNvSpPr>
              <a:spLocks/>
            </p:cNvSpPr>
            <p:nvPr/>
          </p:nvSpPr>
          <p:spPr bwMode="auto">
            <a:xfrm>
              <a:off x="192" y="144"/>
              <a:ext cx="5376" cy="4066"/>
            </a:xfrm>
            <a:custGeom>
              <a:avLst/>
              <a:gdLst>
                <a:gd name="T0" fmla="*/ 0 w 4464"/>
                <a:gd name="T1" fmla="*/ 62432 h 3456"/>
                <a:gd name="T2" fmla="*/ 0 w 4464"/>
                <a:gd name="T3" fmla="*/ 1762 h 3456"/>
                <a:gd name="T4" fmla="*/ 1 w 4464"/>
                <a:gd name="T5" fmla="*/ 1468 h 3456"/>
                <a:gd name="T6" fmla="*/ 185 w 4464"/>
                <a:gd name="T7" fmla="*/ 1161 h 3456"/>
                <a:gd name="T8" fmla="*/ 417 w 4464"/>
                <a:gd name="T9" fmla="*/ 871 h 3456"/>
                <a:gd name="T10" fmla="*/ 715 w 4464"/>
                <a:gd name="T11" fmla="*/ 604 h 3456"/>
                <a:gd name="T12" fmla="*/ 1138 w 4464"/>
                <a:gd name="T13" fmla="*/ 347 h 3456"/>
                <a:gd name="T14" fmla="*/ 1597 w 4464"/>
                <a:gd name="T15" fmla="*/ 172 h 3456"/>
                <a:gd name="T16" fmla="*/ 2093 w 4464"/>
                <a:gd name="T17" fmla="*/ 65 h 3456"/>
                <a:gd name="T18" fmla="*/ 2690 w 4464"/>
                <a:gd name="T19" fmla="*/ 0 h 3456"/>
                <a:gd name="T20" fmla="*/ 124493 w 4464"/>
                <a:gd name="T21" fmla="*/ 0 h 3456"/>
                <a:gd name="T22" fmla="*/ 124909 w 4464"/>
                <a:gd name="T23" fmla="*/ 1 h 3456"/>
                <a:gd name="T24" fmla="*/ 125251 w 4464"/>
                <a:gd name="T25" fmla="*/ 105 h 3456"/>
                <a:gd name="T26" fmla="*/ 125656 w 4464"/>
                <a:gd name="T27" fmla="*/ 251 h 3456"/>
                <a:gd name="T28" fmla="*/ 126045 w 4464"/>
                <a:gd name="T29" fmla="*/ 455 h 3456"/>
                <a:gd name="T30" fmla="*/ 126284 w 4464"/>
                <a:gd name="T31" fmla="*/ 711 h 3456"/>
                <a:gd name="T32" fmla="*/ 126573 w 4464"/>
                <a:gd name="T33" fmla="*/ 922 h 3456"/>
                <a:gd name="T34" fmla="*/ 126701 w 4464"/>
                <a:gd name="T35" fmla="*/ 1206 h 3456"/>
                <a:gd name="T36" fmla="*/ 126747 w 4464"/>
                <a:gd name="T37" fmla="*/ 1498 h 3456"/>
                <a:gd name="T38" fmla="*/ 126747 w 4464"/>
                <a:gd name="T39" fmla="*/ 62687 h 3456"/>
                <a:gd name="T40" fmla="*/ 126701 w 4464"/>
                <a:gd name="T41" fmla="*/ 62958 h 3456"/>
                <a:gd name="T42" fmla="*/ 126573 w 4464"/>
                <a:gd name="T43" fmla="*/ 63279 h 3456"/>
                <a:gd name="T44" fmla="*/ 126284 w 4464"/>
                <a:gd name="T45" fmla="*/ 63581 h 3456"/>
                <a:gd name="T46" fmla="*/ 125978 w 4464"/>
                <a:gd name="T47" fmla="*/ 63828 h 3456"/>
                <a:gd name="T48" fmla="*/ 125633 w 4464"/>
                <a:gd name="T49" fmla="*/ 64110 h 3456"/>
                <a:gd name="T50" fmla="*/ 125206 w 4464"/>
                <a:gd name="T51" fmla="*/ 64282 h 3456"/>
                <a:gd name="T52" fmla="*/ 124767 w 4464"/>
                <a:gd name="T53" fmla="*/ 64392 h 3456"/>
                <a:gd name="T54" fmla="*/ 124290 w 4464"/>
                <a:gd name="T55" fmla="*/ 64454 h 3456"/>
                <a:gd name="T56" fmla="*/ 3089 w 4464"/>
                <a:gd name="T57" fmla="*/ 64454 h 3456"/>
                <a:gd name="T58" fmla="*/ 2627 w 4464"/>
                <a:gd name="T59" fmla="*/ 64425 h 3456"/>
                <a:gd name="T60" fmla="*/ 2093 w 4464"/>
                <a:gd name="T61" fmla="*/ 64347 h 3456"/>
                <a:gd name="T62" fmla="*/ 1597 w 4464"/>
                <a:gd name="T63" fmla="*/ 64143 h 3456"/>
                <a:gd name="T64" fmla="*/ 1126 w 4464"/>
                <a:gd name="T65" fmla="*/ 63955 h 3456"/>
                <a:gd name="T66" fmla="*/ 668 w 4464"/>
                <a:gd name="T67" fmla="*/ 63699 h 3456"/>
                <a:gd name="T68" fmla="*/ 318 w 4464"/>
                <a:gd name="T69" fmla="*/ 63318 h 3456"/>
                <a:gd name="T70" fmla="*/ 2 w 4464"/>
                <a:gd name="T71" fmla="*/ 62892 h 3456"/>
                <a:gd name="T72" fmla="*/ 0 w 4464"/>
                <a:gd name="T73" fmla="*/ 62432 h 34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64"/>
                <a:gd name="T112" fmla="*/ 0 h 3456"/>
                <a:gd name="T113" fmla="*/ 4464 w 4464"/>
                <a:gd name="T114" fmla="*/ 3456 h 34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64" h="3456">
                  <a:moveTo>
                    <a:pt x="0" y="3347"/>
                  </a:moveTo>
                  <a:lnTo>
                    <a:pt x="0" y="94"/>
                  </a:lnTo>
                  <a:lnTo>
                    <a:pt x="1" y="79"/>
                  </a:lnTo>
                  <a:lnTo>
                    <a:pt x="7" y="63"/>
                  </a:lnTo>
                  <a:lnTo>
                    <a:pt x="15" y="47"/>
                  </a:lnTo>
                  <a:lnTo>
                    <a:pt x="25" y="32"/>
                  </a:lnTo>
                  <a:lnTo>
                    <a:pt x="40" y="19"/>
                  </a:lnTo>
                  <a:lnTo>
                    <a:pt x="56" y="9"/>
                  </a:lnTo>
                  <a:lnTo>
                    <a:pt x="74" y="3"/>
                  </a:lnTo>
                  <a:lnTo>
                    <a:pt x="95" y="0"/>
                  </a:lnTo>
                  <a:lnTo>
                    <a:pt x="4384" y="0"/>
                  </a:lnTo>
                  <a:lnTo>
                    <a:pt x="4399" y="1"/>
                  </a:lnTo>
                  <a:lnTo>
                    <a:pt x="4412" y="6"/>
                  </a:lnTo>
                  <a:lnTo>
                    <a:pt x="4426" y="14"/>
                  </a:lnTo>
                  <a:lnTo>
                    <a:pt x="4439" y="25"/>
                  </a:lnTo>
                  <a:lnTo>
                    <a:pt x="4448" y="38"/>
                  </a:lnTo>
                  <a:lnTo>
                    <a:pt x="4457" y="50"/>
                  </a:lnTo>
                  <a:lnTo>
                    <a:pt x="4462" y="65"/>
                  </a:lnTo>
                  <a:lnTo>
                    <a:pt x="4464" y="80"/>
                  </a:lnTo>
                  <a:lnTo>
                    <a:pt x="4464" y="3362"/>
                  </a:lnTo>
                  <a:lnTo>
                    <a:pt x="4462" y="3376"/>
                  </a:lnTo>
                  <a:lnTo>
                    <a:pt x="4457" y="3393"/>
                  </a:lnTo>
                  <a:lnTo>
                    <a:pt x="4448" y="3408"/>
                  </a:lnTo>
                  <a:lnTo>
                    <a:pt x="4437" y="3422"/>
                  </a:lnTo>
                  <a:lnTo>
                    <a:pt x="4424" y="3437"/>
                  </a:lnTo>
                  <a:lnTo>
                    <a:pt x="4409" y="3447"/>
                  </a:lnTo>
                  <a:lnTo>
                    <a:pt x="4394" y="3453"/>
                  </a:lnTo>
                  <a:lnTo>
                    <a:pt x="4378" y="3456"/>
                  </a:lnTo>
                  <a:lnTo>
                    <a:pt x="109" y="3456"/>
                  </a:lnTo>
                  <a:lnTo>
                    <a:pt x="92" y="3455"/>
                  </a:lnTo>
                  <a:lnTo>
                    <a:pt x="74" y="3450"/>
                  </a:lnTo>
                  <a:lnTo>
                    <a:pt x="56" y="3440"/>
                  </a:lnTo>
                  <a:lnTo>
                    <a:pt x="39" y="3429"/>
                  </a:lnTo>
                  <a:lnTo>
                    <a:pt x="23" y="3415"/>
                  </a:lnTo>
                  <a:lnTo>
                    <a:pt x="11" y="3395"/>
                  </a:lnTo>
                  <a:lnTo>
                    <a:pt x="2" y="3373"/>
                  </a:lnTo>
                  <a:lnTo>
                    <a:pt x="0" y="334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</a:endParaRPr>
            </a:p>
          </p:txBody>
        </p:sp>
        <p:grpSp>
          <p:nvGrpSpPr>
            <p:cNvPr id="3082" name="Group 178"/>
            <p:cNvGrpSpPr>
              <a:grpSpLocks/>
            </p:cNvGrpSpPr>
            <p:nvPr/>
          </p:nvGrpSpPr>
          <p:grpSpPr bwMode="auto">
            <a:xfrm>
              <a:off x="336" y="576"/>
              <a:ext cx="144" cy="1680"/>
              <a:chOff x="1488" y="864"/>
              <a:chExt cx="144" cy="1680"/>
            </a:xfrm>
          </p:grpSpPr>
          <p:sp>
            <p:nvSpPr>
              <p:cNvPr id="3117" name="Freeform 91"/>
              <p:cNvSpPr>
                <a:spLocks/>
              </p:cNvSpPr>
              <p:nvPr/>
            </p:nvSpPr>
            <p:spPr bwMode="auto">
              <a:xfrm>
                <a:off x="1488" y="1977"/>
                <a:ext cx="144" cy="567"/>
              </a:xfrm>
              <a:custGeom>
                <a:avLst/>
                <a:gdLst>
                  <a:gd name="T0" fmla="*/ 8880 w 113"/>
                  <a:gd name="T1" fmla="*/ 21444080 h 305"/>
                  <a:gd name="T2" fmla="*/ 8342 w 113"/>
                  <a:gd name="T3" fmla="*/ 21104193 h 305"/>
                  <a:gd name="T4" fmla="*/ 8035 w 113"/>
                  <a:gd name="T5" fmla="*/ 20795492 h 305"/>
                  <a:gd name="T6" fmla="*/ 7498 w 113"/>
                  <a:gd name="T7" fmla="*/ 20694480 h 305"/>
                  <a:gd name="T8" fmla="*/ 7078 w 113"/>
                  <a:gd name="T9" fmla="*/ 20466654 h 305"/>
                  <a:gd name="T10" fmla="*/ 6405 w 113"/>
                  <a:gd name="T11" fmla="*/ 20248168 h 305"/>
                  <a:gd name="T12" fmla="*/ 5884 w 113"/>
                  <a:gd name="T13" fmla="*/ 20207924 h 305"/>
                  <a:gd name="T14" fmla="*/ 5229 w 113"/>
                  <a:gd name="T15" fmla="*/ 20042189 h 305"/>
                  <a:gd name="T16" fmla="*/ 4557 w 113"/>
                  <a:gd name="T17" fmla="*/ 19899253 h 305"/>
                  <a:gd name="T18" fmla="*/ 3758 w 113"/>
                  <a:gd name="T19" fmla="*/ 19824669 h 305"/>
                  <a:gd name="T20" fmla="*/ 3095 w 113"/>
                  <a:gd name="T21" fmla="*/ 19736002 h 305"/>
                  <a:gd name="T22" fmla="*/ 2266 w 113"/>
                  <a:gd name="T23" fmla="*/ 19636924 h 305"/>
                  <a:gd name="T24" fmla="*/ 1627 w 113"/>
                  <a:gd name="T25" fmla="*/ 19472304 h 305"/>
                  <a:gd name="T26" fmla="*/ 940 w 113"/>
                  <a:gd name="T27" fmla="*/ 19254056 h 305"/>
                  <a:gd name="T28" fmla="*/ 521 w 113"/>
                  <a:gd name="T29" fmla="*/ 18925263 h 305"/>
                  <a:gd name="T30" fmla="*/ 1 w 113"/>
                  <a:gd name="T31" fmla="*/ 18500530 h 305"/>
                  <a:gd name="T32" fmla="*/ 0 w 113"/>
                  <a:gd name="T33" fmla="*/ 17929648 h 305"/>
                  <a:gd name="T34" fmla="*/ 0 w 113"/>
                  <a:gd name="T35" fmla="*/ 3439418 h 305"/>
                  <a:gd name="T36" fmla="*/ 1 w 113"/>
                  <a:gd name="T37" fmla="*/ 2865685 h 305"/>
                  <a:gd name="T38" fmla="*/ 521 w 113"/>
                  <a:gd name="T39" fmla="*/ 2536723 h 305"/>
                  <a:gd name="T40" fmla="*/ 940 w 113"/>
                  <a:gd name="T41" fmla="*/ 2201289 h 305"/>
                  <a:gd name="T42" fmla="*/ 1627 w 113"/>
                  <a:gd name="T43" fmla="*/ 1972952 h 305"/>
                  <a:gd name="T44" fmla="*/ 2266 w 113"/>
                  <a:gd name="T45" fmla="*/ 1807235 h 305"/>
                  <a:gd name="T46" fmla="*/ 3095 w 113"/>
                  <a:gd name="T47" fmla="*/ 1707235 h 305"/>
                  <a:gd name="T48" fmla="*/ 3758 w 113"/>
                  <a:gd name="T49" fmla="*/ 1541506 h 305"/>
                  <a:gd name="T50" fmla="*/ 4557 w 113"/>
                  <a:gd name="T51" fmla="*/ 1489241 h 305"/>
                  <a:gd name="T52" fmla="*/ 5229 w 113"/>
                  <a:gd name="T53" fmla="*/ 1323177 h 305"/>
                  <a:gd name="T54" fmla="*/ 5884 w 113"/>
                  <a:gd name="T55" fmla="*/ 1235474 h 305"/>
                  <a:gd name="T56" fmla="*/ 6405 w 113"/>
                  <a:gd name="T57" fmla="*/ 1201254 h 305"/>
                  <a:gd name="T58" fmla="*/ 7078 w 113"/>
                  <a:gd name="T59" fmla="*/ 972146 h 305"/>
                  <a:gd name="T60" fmla="*/ 7498 w 113"/>
                  <a:gd name="T61" fmla="*/ 829205 h 305"/>
                  <a:gd name="T62" fmla="*/ 8035 w 113"/>
                  <a:gd name="T63" fmla="*/ 646177 h 305"/>
                  <a:gd name="T64" fmla="*/ 8342 w 113"/>
                  <a:gd name="T65" fmla="*/ 347591 h 305"/>
                  <a:gd name="T66" fmla="*/ 8880 w 113"/>
                  <a:gd name="T67" fmla="*/ 0 h 305"/>
                  <a:gd name="T68" fmla="*/ 8880 w 113"/>
                  <a:gd name="T69" fmla="*/ 21444080 h 3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5"/>
                  <a:gd name="T107" fmla="*/ 113 w 113"/>
                  <a:gd name="T108" fmla="*/ 305 h 3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5">
                    <a:moveTo>
                      <a:pt x="113" y="305"/>
                    </a:moveTo>
                    <a:lnTo>
                      <a:pt x="107" y="300"/>
                    </a:lnTo>
                    <a:lnTo>
                      <a:pt x="102" y="296"/>
                    </a:lnTo>
                    <a:lnTo>
                      <a:pt x="96" y="294"/>
                    </a:lnTo>
                    <a:lnTo>
                      <a:pt x="90" y="291"/>
                    </a:lnTo>
                    <a:lnTo>
                      <a:pt x="82" y="288"/>
                    </a:lnTo>
                    <a:lnTo>
                      <a:pt x="75" y="287"/>
                    </a:lnTo>
                    <a:lnTo>
                      <a:pt x="67" y="285"/>
                    </a:lnTo>
                    <a:lnTo>
                      <a:pt x="58" y="283"/>
                    </a:lnTo>
                    <a:lnTo>
                      <a:pt x="48" y="282"/>
                    </a:lnTo>
                    <a:lnTo>
                      <a:pt x="39" y="281"/>
                    </a:lnTo>
                    <a:lnTo>
                      <a:pt x="29" y="279"/>
                    </a:lnTo>
                    <a:lnTo>
                      <a:pt x="21" y="277"/>
                    </a:lnTo>
                    <a:lnTo>
                      <a:pt x="12" y="274"/>
                    </a:lnTo>
                    <a:lnTo>
                      <a:pt x="6" y="269"/>
                    </a:lnTo>
                    <a:lnTo>
                      <a:pt x="1" y="263"/>
                    </a:lnTo>
                    <a:lnTo>
                      <a:pt x="0" y="255"/>
                    </a:lnTo>
                    <a:lnTo>
                      <a:pt x="0" y="49"/>
                    </a:lnTo>
                    <a:lnTo>
                      <a:pt x="1" y="41"/>
                    </a:lnTo>
                    <a:lnTo>
                      <a:pt x="6" y="36"/>
                    </a:lnTo>
                    <a:lnTo>
                      <a:pt x="12" y="31"/>
                    </a:lnTo>
                    <a:lnTo>
                      <a:pt x="21" y="28"/>
                    </a:lnTo>
                    <a:lnTo>
                      <a:pt x="29" y="26"/>
                    </a:lnTo>
                    <a:lnTo>
                      <a:pt x="39" y="24"/>
                    </a:lnTo>
                    <a:lnTo>
                      <a:pt x="48" y="22"/>
                    </a:lnTo>
                    <a:lnTo>
                      <a:pt x="58" y="21"/>
                    </a:lnTo>
                    <a:lnTo>
                      <a:pt x="67" y="19"/>
                    </a:lnTo>
                    <a:lnTo>
                      <a:pt x="75" y="18"/>
                    </a:lnTo>
                    <a:lnTo>
                      <a:pt x="82" y="17"/>
                    </a:lnTo>
                    <a:lnTo>
                      <a:pt x="90" y="14"/>
                    </a:lnTo>
                    <a:lnTo>
                      <a:pt x="96" y="12"/>
                    </a:lnTo>
                    <a:lnTo>
                      <a:pt x="102" y="9"/>
                    </a:lnTo>
                    <a:lnTo>
                      <a:pt x="107" y="5"/>
                    </a:lnTo>
                    <a:lnTo>
                      <a:pt x="113" y="0"/>
                    </a:lnTo>
                    <a:lnTo>
                      <a:pt x="113" y="305"/>
                    </a:lnTo>
                    <a:close/>
                  </a:path>
                </a:pathLst>
              </a:custGeom>
              <a:solidFill>
                <a:srgbClr val="00CE3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8" name="Freeform 98"/>
              <p:cNvSpPr>
                <a:spLocks/>
              </p:cNvSpPr>
              <p:nvPr/>
            </p:nvSpPr>
            <p:spPr bwMode="auto">
              <a:xfrm>
                <a:off x="1488" y="1593"/>
                <a:ext cx="140" cy="567"/>
              </a:xfrm>
              <a:custGeom>
                <a:avLst/>
                <a:gdLst>
                  <a:gd name="T0" fmla="*/ 5306 w 113"/>
                  <a:gd name="T1" fmla="*/ 20290950 h 306"/>
                  <a:gd name="T2" fmla="*/ 5070 w 113"/>
                  <a:gd name="T3" fmla="*/ 19966434 h 306"/>
                  <a:gd name="T4" fmla="*/ 4810 w 113"/>
                  <a:gd name="T5" fmla="*/ 19675315 h 306"/>
                  <a:gd name="T6" fmla="*/ 4530 w 113"/>
                  <a:gd name="T7" fmla="*/ 19498411 h 306"/>
                  <a:gd name="T8" fmla="*/ 4279 w 113"/>
                  <a:gd name="T9" fmla="*/ 19352918 h 306"/>
                  <a:gd name="T10" fmla="*/ 3882 w 113"/>
                  <a:gd name="T11" fmla="*/ 19173983 h 306"/>
                  <a:gd name="T12" fmla="*/ 3540 w 113"/>
                  <a:gd name="T13" fmla="*/ 19101392 h 306"/>
                  <a:gd name="T14" fmla="*/ 3187 w 113"/>
                  <a:gd name="T15" fmla="*/ 18885903 h 306"/>
                  <a:gd name="T16" fmla="*/ 2723 w 113"/>
                  <a:gd name="T17" fmla="*/ 18831041 h 306"/>
                  <a:gd name="T18" fmla="*/ 2250 w 113"/>
                  <a:gd name="T19" fmla="*/ 18707442 h 306"/>
                  <a:gd name="T20" fmla="*/ 1816 w 113"/>
                  <a:gd name="T21" fmla="*/ 18632969 h 306"/>
                  <a:gd name="T22" fmla="*/ 1370 w 113"/>
                  <a:gd name="T23" fmla="*/ 18582821 h 306"/>
                  <a:gd name="T24" fmla="*/ 1004 w 113"/>
                  <a:gd name="T25" fmla="*/ 18362469 h 306"/>
                  <a:gd name="T26" fmla="*/ 603 w 113"/>
                  <a:gd name="T27" fmla="*/ 18245022 h 306"/>
                  <a:gd name="T28" fmla="*/ 278 w 113"/>
                  <a:gd name="T29" fmla="*/ 17884529 h 306"/>
                  <a:gd name="T30" fmla="*/ 1 w 113"/>
                  <a:gd name="T31" fmla="*/ 17413008 h 306"/>
                  <a:gd name="T32" fmla="*/ 0 w 113"/>
                  <a:gd name="T33" fmla="*/ 16893473 h 306"/>
                  <a:gd name="T34" fmla="*/ 0 w 113"/>
                  <a:gd name="T35" fmla="*/ 3356821 h 306"/>
                  <a:gd name="T36" fmla="*/ 1 w 113"/>
                  <a:gd name="T37" fmla="*/ 2857302 h 306"/>
                  <a:gd name="T38" fmla="*/ 278 w 113"/>
                  <a:gd name="T39" fmla="*/ 2467534 h 306"/>
                  <a:gd name="T40" fmla="*/ 603 w 113"/>
                  <a:gd name="T41" fmla="*/ 2042840 h 306"/>
                  <a:gd name="T42" fmla="*/ 1004 w 113"/>
                  <a:gd name="T43" fmla="*/ 1929936 h 306"/>
                  <a:gd name="T44" fmla="*/ 1370 w 113"/>
                  <a:gd name="T45" fmla="*/ 1721299 h 306"/>
                  <a:gd name="T46" fmla="*/ 1816 w 113"/>
                  <a:gd name="T47" fmla="*/ 1636553 h 306"/>
                  <a:gd name="T48" fmla="*/ 2250 w 113"/>
                  <a:gd name="T49" fmla="*/ 1586968 h 306"/>
                  <a:gd name="T50" fmla="*/ 2723 w 113"/>
                  <a:gd name="T51" fmla="*/ 1469516 h 306"/>
                  <a:gd name="T52" fmla="*/ 3187 w 113"/>
                  <a:gd name="T53" fmla="*/ 1384484 h 306"/>
                  <a:gd name="T54" fmla="*/ 3540 w 113"/>
                  <a:gd name="T55" fmla="*/ 1247989 h 306"/>
                  <a:gd name="T56" fmla="*/ 3882 w 113"/>
                  <a:gd name="T57" fmla="*/ 1135034 h 306"/>
                  <a:gd name="T58" fmla="*/ 4279 w 113"/>
                  <a:gd name="T59" fmla="*/ 1000792 h 306"/>
                  <a:gd name="T60" fmla="*/ 4530 w 113"/>
                  <a:gd name="T61" fmla="*/ 793072 h 306"/>
                  <a:gd name="T62" fmla="*/ 4810 w 113"/>
                  <a:gd name="T63" fmla="*/ 612558 h 306"/>
                  <a:gd name="T64" fmla="*/ 5070 w 113"/>
                  <a:gd name="T65" fmla="*/ 387863 h 306"/>
                  <a:gd name="T66" fmla="*/ 5306 w 113"/>
                  <a:gd name="T67" fmla="*/ 0 h 306"/>
                  <a:gd name="T68" fmla="*/ 5306 w 113"/>
                  <a:gd name="T69" fmla="*/ 20290950 h 30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6"/>
                  <a:gd name="T107" fmla="*/ 113 w 113"/>
                  <a:gd name="T108" fmla="*/ 306 h 30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6">
                    <a:moveTo>
                      <a:pt x="113" y="306"/>
                    </a:moveTo>
                    <a:lnTo>
                      <a:pt x="107" y="301"/>
                    </a:lnTo>
                    <a:lnTo>
                      <a:pt x="102" y="297"/>
                    </a:lnTo>
                    <a:lnTo>
                      <a:pt x="96" y="294"/>
                    </a:lnTo>
                    <a:lnTo>
                      <a:pt x="90" y="292"/>
                    </a:lnTo>
                    <a:lnTo>
                      <a:pt x="82" y="289"/>
                    </a:lnTo>
                    <a:lnTo>
                      <a:pt x="75" y="288"/>
                    </a:lnTo>
                    <a:lnTo>
                      <a:pt x="67" y="285"/>
                    </a:lnTo>
                    <a:lnTo>
                      <a:pt x="58" y="284"/>
                    </a:lnTo>
                    <a:lnTo>
                      <a:pt x="48" y="282"/>
                    </a:lnTo>
                    <a:lnTo>
                      <a:pt x="39" y="281"/>
                    </a:lnTo>
                    <a:lnTo>
                      <a:pt x="29" y="280"/>
                    </a:lnTo>
                    <a:lnTo>
                      <a:pt x="21" y="277"/>
                    </a:lnTo>
                    <a:lnTo>
                      <a:pt x="12" y="275"/>
                    </a:lnTo>
                    <a:lnTo>
                      <a:pt x="6" y="270"/>
                    </a:lnTo>
                    <a:lnTo>
                      <a:pt x="1" y="263"/>
                    </a:lnTo>
                    <a:lnTo>
                      <a:pt x="0" y="255"/>
                    </a:lnTo>
                    <a:lnTo>
                      <a:pt x="0" y="51"/>
                    </a:lnTo>
                    <a:lnTo>
                      <a:pt x="1" y="43"/>
                    </a:lnTo>
                    <a:lnTo>
                      <a:pt x="6" y="37"/>
                    </a:lnTo>
                    <a:lnTo>
                      <a:pt x="12" y="31"/>
                    </a:lnTo>
                    <a:lnTo>
                      <a:pt x="21" y="29"/>
                    </a:lnTo>
                    <a:lnTo>
                      <a:pt x="29" y="26"/>
                    </a:lnTo>
                    <a:lnTo>
                      <a:pt x="39" y="25"/>
                    </a:lnTo>
                    <a:lnTo>
                      <a:pt x="48" y="24"/>
                    </a:lnTo>
                    <a:lnTo>
                      <a:pt x="58" y="22"/>
                    </a:lnTo>
                    <a:lnTo>
                      <a:pt x="67" y="21"/>
                    </a:lnTo>
                    <a:lnTo>
                      <a:pt x="75" y="19"/>
                    </a:lnTo>
                    <a:lnTo>
                      <a:pt x="82" y="17"/>
                    </a:lnTo>
                    <a:lnTo>
                      <a:pt x="90" y="15"/>
                    </a:lnTo>
                    <a:lnTo>
                      <a:pt x="96" y="12"/>
                    </a:lnTo>
                    <a:lnTo>
                      <a:pt x="102" y="9"/>
                    </a:lnTo>
                    <a:lnTo>
                      <a:pt x="107" y="6"/>
                    </a:lnTo>
                    <a:lnTo>
                      <a:pt x="113" y="0"/>
                    </a:lnTo>
                    <a:lnTo>
                      <a:pt x="113" y="306"/>
                    </a:lnTo>
                    <a:close/>
                  </a:path>
                </a:pathLst>
              </a:custGeom>
              <a:solidFill>
                <a:srgbClr val="FFE70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9" name="Freeform 105"/>
              <p:cNvSpPr>
                <a:spLocks/>
              </p:cNvSpPr>
              <p:nvPr/>
            </p:nvSpPr>
            <p:spPr bwMode="auto">
              <a:xfrm>
                <a:off x="1492" y="1257"/>
                <a:ext cx="140" cy="567"/>
              </a:xfrm>
              <a:custGeom>
                <a:avLst/>
                <a:gdLst>
                  <a:gd name="T0" fmla="*/ 5306 w 113"/>
                  <a:gd name="T1" fmla="*/ 20290950 h 306"/>
                  <a:gd name="T2" fmla="*/ 5070 w 113"/>
                  <a:gd name="T3" fmla="*/ 19966434 h 306"/>
                  <a:gd name="T4" fmla="*/ 4810 w 113"/>
                  <a:gd name="T5" fmla="*/ 19675315 h 306"/>
                  <a:gd name="T6" fmla="*/ 4530 w 113"/>
                  <a:gd name="T7" fmla="*/ 19498411 h 306"/>
                  <a:gd name="T8" fmla="*/ 4279 w 113"/>
                  <a:gd name="T9" fmla="*/ 19291949 h 306"/>
                  <a:gd name="T10" fmla="*/ 3882 w 113"/>
                  <a:gd name="T11" fmla="*/ 19173983 h 306"/>
                  <a:gd name="T12" fmla="*/ 3540 w 113"/>
                  <a:gd name="T13" fmla="*/ 19101392 h 306"/>
                  <a:gd name="T14" fmla="*/ 3187 w 113"/>
                  <a:gd name="T15" fmla="*/ 18963548 h 306"/>
                  <a:gd name="T16" fmla="*/ 2723 w 113"/>
                  <a:gd name="T17" fmla="*/ 18885903 h 306"/>
                  <a:gd name="T18" fmla="*/ 2250 w 113"/>
                  <a:gd name="T19" fmla="*/ 18831041 h 306"/>
                  <a:gd name="T20" fmla="*/ 1816 w 113"/>
                  <a:gd name="T21" fmla="*/ 18632969 h 306"/>
                  <a:gd name="T22" fmla="*/ 1370 w 113"/>
                  <a:gd name="T23" fmla="*/ 18582821 h 306"/>
                  <a:gd name="T24" fmla="*/ 1004 w 113"/>
                  <a:gd name="T25" fmla="*/ 18362469 h 306"/>
                  <a:gd name="T26" fmla="*/ 603 w 113"/>
                  <a:gd name="T27" fmla="*/ 18245022 h 306"/>
                  <a:gd name="T28" fmla="*/ 278 w 113"/>
                  <a:gd name="T29" fmla="*/ 17822448 h 306"/>
                  <a:gd name="T30" fmla="*/ 1 w 113"/>
                  <a:gd name="T31" fmla="*/ 17494611 h 306"/>
                  <a:gd name="T32" fmla="*/ 0 w 113"/>
                  <a:gd name="T33" fmla="*/ 17031169 h 306"/>
                  <a:gd name="T34" fmla="*/ 0 w 113"/>
                  <a:gd name="T35" fmla="*/ 3356821 h 306"/>
                  <a:gd name="T36" fmla="*/ 1 w 113"/>
                  <a:gd name="T37" fmla="*/ 2857302 h 306"/>
                  <a:gd name="T38" fmla="*/ 278 w 113"/>
                  <a:gd name="T39" fmla="*/ 2512559 h 306"/>
                  <a:gd name="T40" fmla="*/ 603 w 113"/>
                  <a:gd name="T41" fmla="*/ 2177549 h 306"/>
                  <a:gd name="T42" fmla="*/ 1004 w 113"/>
                  <a:gd name="T43" fmla="*/ 2010910 h 306"/>
                  <a:gd name="T44" fmla="*/ 1370 w 113"/>
                  <a:gd name="T45" fmla="*/ 1854408 h 306"/>
                  <a:gd name="T46" fmla="*/ 1816 w 113"/>
                  <a:gd name="T47" fmla="*/ 1721299 h 306"/>
                  <a:gd name="T48" fmla="*/ 2250 w 113"/>
                  <a:gd name="T49" fmla="*/ 1586968 h 306"/>
                  <a:gd name="T50" fmla="*/ 2723 w 113"/>
                  <a:gd name="T51" fmla="*/ 1469516 h 306"/>
                  <a:gd name="T52" fmla="*/ 3187 w 113"/>
                  <a:gd name="T53" fmla="*/ 1384484 h 306"/>
                  <a:gd name="T54" fmla="*/ 3540 w 113"/>
                  <a:gd name="T55" fmla="*/ 1175185 h 306"/>
                  <a:gd name="T56" fmla="*/ 3882 w 113"/>
                  <a:gd name="T57" fmla="*/ 1135034 h 306"/>
                  <a:gd name="T58" fmla="*/ 4279 w 113"/>
                  <a:gd name="T59" fmla="*/ 1000792 h 306"/>
                  <a:gd name="T60" fmla="*/ 4530 w 113"/>
                  <a:gd name="T61" fmla="*/ 793072 h 306"/>
                  <a:gd name="T62" fmla="*/ 4810 w 113"/>
                  <a:gd name="T63" fmla="*/ 612558 h 306"/>
                  <a:gd name="T64" fmla="*/ 5070 w 113"/>
                  <a:gd name="T65" fmla="*/ 387863 h 306"/>
                  <a:gd name="T66" fmla="*/ 5306 w 113"/>
                  <a:gd name="T67" fmla="*/ 0 h 306"/>
                  <a:gd name="T68" fmla="*/ 5306 w 113"/>
                  <a:gd name="T69" fmla="*/ 20290950 h 30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6"/>
                  <a:gd name="T107" fmla="*/ 113 w 113"/>
                  <a:gd name="T108" fmla="*/ 306 h 30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6">
                    <a:moveTo>
                      <a:pt x="113" y="306"/>
                    </a:moveTo>
                    <a:lnTo>
                      <a:pt x="107" y="301"/>
                    </a:lnTo>
                    <a:lnTo>
                      <a:pt x="102" y="297"/>
                    </a:lnTo>
                    <a:lnTo>
                      <a:pt x="96" y="294"/>
                    </a:lnTo>
                    <a:lnTo>
                      <a:pt x="90" y="291"/>
                    </a:lnTo>
                    <a:lnTo>
                      <a:pt x="82" y="289"/>
                    </a:lnTo>
                    <a:lnTo>
                      <a:pt x="75" y="288"/>
                    </a:lnTo>
                    <a:lnTo>
                      <a:pt x="67" y="286"/>
                    </a:lnTo>
                    <a:lnTo>
                      <a:pt x="58" y="285"/>
                    </a:lnTo>
                    <a:lnTo>
                      <a:pt x="48" y="284"/>
                    </a:lnTo>
                    <a:lnTo>
                      <a:pt x="39" y="281"/>
                    </a:lnTo>
                    <a:lnTo>
                      <a:pt x="29" y="280"/>
                    </a:lnTo>
                    <a:lnTo>
                      <a:pt x="21" y="277"/>
                    </a:lnTo>
                    <a:lnTo>
                      <a:pt x="12" y="275"/>
                    </a:lnTo>
                    <a:lnTo>
                      <a:pt x="6" y="269"/>
                    </a:lnTo>
                    <a:lnTo>
                      <a:pt x="1" y="264"/>
                    </a:lnTo>
                    <a:lnTo>
                      <a:pt x="0" y="257"/>
                    </a:lnTo>
                    <a:lnTo>
                      <a:pt x="0" y="51"/>
                    </a:lnTo>
                    <a:lnTo>
                      <a:pt x="1" y="43"/>
                    </a:lnTo>
                    <a:lnTo>
                      <a:pt x="6" y="38"/>
                    </a:lnTo>
                    <a:lnTo>
                      <a:pt x="12" y="33"/>
                    </a:lnTo>
                    <a:lnTo>
                      <a:pt x="21" y="30"/>
                    </a:lnTo>
                    <a:lnTo>
                      <a:pt x="29" y="28"/>
                    </a:lnTo>
                    <a:lnTo>
                      <a:pt x="39" y="26"/>
                    </a:lnTo>
                    <a:lnTo>
                      <a:pt x="48" y="24"/>
                    </a:lnTo>
                    <a:lnTo>
                      <a:pt x="58" y="22"/>
                    </a:lnTo>
                    <a:lnTo>
                      <a:pt x="67" y="21"/>
                    </a:lnTo>
                    <a:lnTo>
                      <a:pt x="75" y="18"/>
                    </a:lnTo>
                    <a:lnTo>
                      <a:pt x="82" y="17"/>
                    </a:lnTo>
                    <a:lnTo>
                      <a:pt x="90" y="15"/>
                    </a:lnTo>
                    <a:lnTo>
                      <a:pt x="96" y="12"/>
                    </a:lnTo>
                    <a:lnTo>
                      <a:pt x="102" y="9"/>
                    </a:lnTo>
                    <a:lnTo>
                      <a:pt x="107" y="6"/>
                    </a:lnTo>
                    <a:lnTo>
                      <a:pt x="113" y="0"/>
                    </a:lnTo>
                    <a:lnTo>
                      <a:pt x="113" y="306"/>
                    </a:lnTo>
                    <a:close/>
                  </a:path>
                </a:pathLst>
              </a:custGeom>
              <a:solidFill>
                <a:srgbClr val="FE92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0" name="Freeform 112"/>
              <p:cNvSpPr>
                <a:spLocks/>
              </p:cNvSpPr>
              <p:nvPr/>
            </p:nvSpPr>
            <p:spPr bwMode="auto">
              <a:xfrm>
                <a:off x="1488" y="864"/>
                <a:ext cx="141" cy="567"/>
              </a:xfrm>
              <a:custGeom>
                <a:avLst/>
                <a:gdLst>
                  <a:gd name="T0" fmla="*/ 6094 w 113"/>
                  <a:gd name="T1" fmla="*/ 21444080 h 305"/>
                  <a:gd name="T2" fmla="*/ 5761 w 113"/>
                  <a:gd name="T3" fmla="*/ 21104193 h 305"/>
                  <a:gd name="T4" fmla="*/ 5455 w 113"/>
                  <a:gd name="T5" fmla="*/ 20795492 h 305"/>
                  <a:gd name="T6" fmla="*/ 5167 w 113"/>
                  <a:gd name="T7" fmla="*/ 20694480 h 305"/>
                  <a:gd name="T8" fmla="*/ 4831 w 113"/>
                  <a:gd name="T9" fmla="*/ 20466654 h 305"/>
                  <a:gd name="T10" fmla="*/ 4372 w 113"/>
                  <a:gd name="T11" fmla="*/ 20301499 h 305"/>
                  <a:gd name="T12" fmla="*/ 4028 w 113"/>
                  <a:gd name="T13" fmla="*/ 20207924 h 305"/>
                  <a:gd name="T14" fmla="*/ 3609 w 113"/>
                  <a:gd name="T15" fmla="*/ 20042189 h 305"/>
                  <a:gd name="T16" fmla="*/ 3103 w 113"/>
                  <a:gd name="T17" fmla="*/ 19899253 h 305"/>
                  <a:gd name="T18" fmla="*/ 2587 w 113"/>
                  <a:gd name="T19" fmla="*/ 19824669 h 305"/>
                  <a:gd name="T20" fmla="*/ 2111 w 113"/>
                  <a:gd name="T21" fmla="*/ 19736002 h 305"/>
                  <a:gd name="T22" fmla="*/ 1558 w 113"/>
                  <a:gd name="T23" fmla="*/ 19636924 h 305"/>
                  <a:gd name="T24" fmla="*/ 1098 w 113"/>
                  <a:gd name="T25" fmla="*/ 19472304 h 305"/>
                  <a:gd name="T26" fmla="*/ 655 w 113"/>
                  <a:gd name="T27" fmla="*/ 19254056 h 305"/>
                  <a:gd name="T28" fmla="*/ 291 w 113"/>
                  <a:gd name="T29" fmla="*/ 18925263 h 305"/>
                  <a:gd name="T30" fmla="*/ 1 w 113"/>
                  <a:gd name="T31" fmla="*/ 18500530 h 305"/>
                  <a:gd name="T32" fmla="*/ 0 w 113"/>
                  <a:gd name="T33" fmla="*/ 17929648 h 305"/>
                  <a:gd name="T34" fmla="*/ 0 w 113"/>
                  <a:gd name="T35" fmla="*/ 3528253 h 305"/>
                  <a:gd name="T36" fmla="*/ 1 w 113"/>
                  <a:gd name="T37" fmla="*/ 3030875 h 305"/>
                  <a:gd name="T38" fmla="*/ 291 w 113"/>
                  <a:gd name="T39" fmla="*/ 2536723 h 305"/>
                  <a:gd name="T40" fmla="*/ 655 w 113"/>
                  <a:gd name="T41" fmla="*/ 2201289 h 305"/>
                  <a:gd name="T42" fmla="*/ 1098 w 113"/>
                  <a:gd name="T43" fmla="*/ 1972952 h 305"/>
                  <a:gd name="T44" fmla="*/ 1558 w 113"/>
                  <a:gd name="T45" fmla="*/ 1807235 h 305"/>
                  <a:gd name="T46" fmla="*/ 2111 w 113"/>
                  <a:gd name="T47" fmla="*/ 1747590 h 305"/>
                  <a:gd name="T48" fmla="*/ 2587 w 113"/>
                  <a:gd name="T49" fmla="*/ 1541506 h 305"/>
                  <a:gd name="T50" fmla="*/ 3103 w 113"/>
                  <a:gd name="T51" fmla="*/ 1489241 h 305"/>
                  <a:gd name="T52" fmla="*/ 3609 w 113"/>
                  <a:gd name="T53" fmla="*/ 1323177 h 305"/>
                  <a:gd name="T54" fmla="*/ 4028 w 113"/>
                  <a:gd name="T55" fmla="*/ 1235474 h 305"/>
                  <a:gd name="T56" fmla="*/ 4372 w 113"/>
                  <a:gd name="T57" fmla="*/ 1201254 h 305"/>
                  <a:gd name="T58" fmla="*/ 4831 w 113"/>
                  <a:gd name="T59" fmla="*/ 972146 h 305"/>
                  <a:gd name="T60" fmla="*/ 5167 w 113"/>
                  <a:gd name="T61" fmla="*/ 829205 h 305"/>
                  <a:gd name="T62" fmla="*/ 5455 w 113"/>
                  <a:gd name="T63" fmla="*/ 646177 h 305"/>
                  <a:gd name="T64" fmla="*/ 5761 w 113"/>
                  <a:gd name="T65" fmla="*/ 347591 h 305"/>
                  <a:gd name="T66" fmla="*/ 6094 w 113"/>
                  <a:gd name="T67" fmla="*/ 0 h 305"/>
                  <a:gd name="T68" fmla="*/ 6094 w 113"/>
                  <a:gd name="T69" fmla="*/ 21444080 h 3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5"/>
                  <a:gd name="T107" fmla="*/ 113 w 113"/>
                  <a:gd name="T108" fmla="*/ 305 h 3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5">
                    <a:moveTo>
                      <a:pt x="113" y="305"/>
                    </a:moveTo>
                    <a:lnTo>
                      <a:pt x="107" y="300"/>
                    </a:lnTo>
                    <a:lnTo>
                      <a:pt x="102" y="296"/>
                    </a:lnTo>
                    <a:lnTo>
                      <a:pt x="96" y="294"/>
                    </a:lnTo>
                    <a:lnTo>
                      <a:pt x="90" y="291"/>
                    </a:lnTo>
                    <a:lnTo>
                      <a:pt x="82" y="289"/>
                    </a:lnTo>
                    <a:lnTo>
                      <a:pt x="75" y="287"/>
                    </a:lnTo>
                    <a:lnTo>
                      <a:pt x="67" y="285"/>
                    </a:lnTo>
                    <a:lnTo>
                      <a:pt x="58" y="283"/>
                    </a:lnTo>
                    <a:lnTo>
                      <a:pt x="48" y="282"/>
                    </a:lnTo>
                    <a:lnTo>
                      <a:pt x="39" y="281"/>
                    </a:lnTo>
                    <a:lnTo>
                      <a:pt x="29" y="279"/>
                    </a:lnTo>
                    <a:lnTo>
                      <a:pt x="21" y="277"/>
                    </a:lnTo>
                    <a:lnTo>
                      <a:pt x="12" y="274"/>
                    </a:lnTo>
                    <a:lnTo>
                      <a:pt x="6" y="269"/>
                    </a:lnTo>
                    <a:lnTo>
                      <a:pt x="1" y="263"/>
                    </a:lnTo>
                    <a:lnTo>
                      <a:pt x="0" y="255"/>
                    </a:lnTo>
                    <a:lnTo>
                      <a:pt x="0" y="50"/>
                    </a:lnTo>
                    <a:lnTo>
                      <a:pt x="1" y="43"/>
                    </a:lnTo>
                    <a:lnTo>
                      <a:pt x="6" y="36"/>
                    </a:lnTo>
                    <a:lnTo>
                      <a:pt x="12" y="31"/>
                    </a:lnTo>
                    <a:lnTo>
                      <a:pt x="21" y="28"/>
                    </a:lnTo>
                    <a:lnTo>
                      <a:pt x="29" y="26"/>
                    </a:lnTo>
                    <a:lnTo>
                      <a:pt x="39" y="25"/>
                    </a:lnTo>
                    <a:lnTo>
                      <a:pt x="48" y="22"/>
                    </a:lnTo>
                    <a:lnTo>
                      <a:pt x="58" y="21"/>
                    </a:lnTo>
                    <a:lnTo>
                      <a:pt x="67" y="19"/>
                    </a:lnTo>
                    <a:lnTo>
                      <a:pt x="75" y="18"/>
                    </a:lnTo>
                    <a:lnTo>
                      <a:pt x="82" y="17"/>
                    </a:lnTo>
                    <a:lnTo>
                      <a:pt x="90" y="14"/>
                    </a:lnTo>
                    <a:lnTo>
                      <a:pt x="96" y="12"/>
                    </a:lnTo>
                    <a:lnTo>
                      <a:pt x="102" y="9"/>
                    </a:lnTo>
                    <a:lnTo>
                      <a:pt x="107" y="5"/>
                    </a:lnTo>
                    <a:lnTo>
                      <a:pt x="113" y="0"/>
                    </a:lnTo>
                    <a:lnTo>
                      <a:pt x="113" y="305"/>
                    </a:lnTo>
                    <a:close/>
                  </a:path>
                </a:pathLst>
              </a:custGeom>
              <a:solidFill>
                <a:srgbClr val="FF292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83" name="Group 234"/>
            <p:cNvGrpSpPr>
              <a:grpSpLocks/>
            </p:cNvGrpSpPr>
            <p:nvPr/>
          </p:nvGrpSpPr>
          <p:grpSpPr bwMode="auto">
            <a:xfrm>
              <a:off x="5328" y="2352"/>
              <a:ext cx="144" cy="1287"/>
              <a:chOff x="5328" y="2448"/>
              <a:chExt cx="144" cy="1287"/>
            </a:xfrm>
          </p:grpSpPr>
          <p:sp>
            <p:nvSpPr>
              <p:cNvPr id="3114" name="Freeform 182"/>
              <p:cNvSpPr>
                <a:spLocks/>
              </p:cNvSpPr>
              <p:nvPr/>
            </p:nvSpPr>
            <p:spPr bwMode="auto">
              <a:xfrm flipH="1" flipV="1">
                <a:off x="5328" y="3168"/>
                <a:ext cx="140" cy="567"/>
              </a:xfrm>
              <a:custGeom>
                <a:avLst/>
                <a:gdLst>
                  <a:gd name="T0" fmla="*/ 5306 w 113"/>
                  <a:gd name="T1" fmla="*/ 20290950 h 306"/>
                  <a:gd name="T2" fmla="*/ 5070 w 113"/>
                  <a:gd name="T3" fmla="*/ 19966434 h 306"/>
                  <a:gd name="T4" fmla="*/ 4810 w 113"/>
                  <a:gd name="T5" fmla="*/ 19675315 h 306"/>
                  <a:gd name="T6" fmla="*/ 4530 w 113"/>
                  <a:gd name="T7" fmla="*/ 19498411 h 306"/>
                  <a:gd name="T8" fmla="*/ 4279 w 113"/>
                  <a:gd name="T9" fmla="*/ 19291949 h 306"/>
                  <a:gd name="T10" fmla="*/ 3882 w 113"/>
                  <a:gd name="T11" fmla="*/ 19173983 h 306"/>
                  <a:gd name="T12" fmla="*/ 3540 w 113"/>
                  <a:gd name="T13" fmla="*/ 19101392 h 306"/>
                  <a:gd name="T14" fmla="*/ 3187 w 113"/>
                  <a:gd name="T15" fmla="*/ 18963548 h 306"/>
                  <a:gd name="T16" fmla="*/ 2723 w 113"/>
                  <a:gd name="T17" fmla="*/ 18885903 h 306"/>
                  <a:gd name="T18" fmla="*/ 2250 w 113"/>
                  <a:gd name="T19" fmla="*/ 18831041 h 306"/>
                  <a:gd name="T20" fmla="*/ 1816 w 113"/>
                  <a:gd name="T21" fmla="*/ 18632969 h 306"/>
                  <a:gd name="T22" fmla="*/ 1370 w 113"/>
                  <a:gd name="T23" fmla="*/ 18582821 h 306"/>
                  <a:gd name="T24" fmla="*/ 1004 w 113"/>
                  <a:gd name="T25" fmla="*/ 18362469 h 306"/>
                  <a:gd name="T26" fmla="*/ 603 w 113"/>
                  <a:gd name="T27" fmla="*/ 18245022 h 306"/>
                  <a:gd name="T28" fmla="*/ 278 w 113"/>
                  <a:gd name="T29" fmla="*/ 17822448 h 306"/>
                  <a:gd name="T30" fmla="*/ 1 w 113"/>
                  <a:gd name="T31" fmla="*/ 17494611 h 306"/>
                  <a:gd name="T32" fmla="*/ 0 w 113"/>
                  <a:gd name="T33" fmla="*/ 17031169 h 306"/>
                  <a:gd name="T34" fmla="*/ 0 w 113"/>
                  <a:gd name="T35" fmla="*/ 3356821 h 306"/>
                  <a:gd name="T36" fmla="*/ 1 w 113"/>
                  <a:gd name="T37" fmla="*/ 2857302 h 306"/>
                  <a:gd name="T38" fmla="*/ 278 w 113"/>
                  <a:gd name="T39" fmla="*/ 2512559 h 306"/>
                  <a:gd name="T40" fmla="*/ 603 w 113"/>
                  <a:gd name="T41" fmla="*/ 2177549 h 306"/>
                  <a:gd name="T42" fmla="*/ 1004 w 113"/>
                  <a:gd name="T43" fmla="*/ 2010910 h 306"/>
                  <a:gd name="T44" fmla="*/ 1370 w 113"/>
                  <a:gd name="T45" fmla="*/ 1854408 h 306"/>
                  <a:gd name="T46" fmla="*/ 1816 w 113"/>
                  <a:gd name="T47" fmla="*/ 1721299 h 306"/>
                  <a:gd name="T48" fmla="*/ 2250 w 113"/>
                  <a:gd name="T49" fmla="*/ 1586968 h 306"/>
                  <a:gd name="T50" fmla="*/ 2723 w 113"/>
                  <a:gd name="T51" fmla="*/ 1469516 h 306"/>
                  <a:gd name="T52" fmla="*/ 3187 w 113"/>
                  <a:gd name="T53" fmla="*/ 1384484 h 306"/>
                  <a:gd name="T54" fmla="*/ 3540 w 113"/>
                  <a:gd name="T55" fmla="*/ 1175185 h 306"/>
                  <a:gd name="T56" fmla="*/ 3882 w 113"/>
                  <a:gd name="T57" fmla="*/ 1135034 h 306"/>
                  <a:gd name="T58" fmla="*/ 4279 w 113"/>
                  <a:gd name="T59" fmla="*/ 1000792 h 306"/>
                  <a:gd name="T60" fmla="*/ 4530 w 113"/>
                  <a:gd name="T61" fmla="*/ 793072 h 306"/>
                  <a:gd name="T62" fmla="*/ 4810 w 113"/>
                  <a:gd name="T63" fmla="*/ 612558 h 306"/>
                  <a:gd name="T64" fmla="*/ 5070 w 113"/>
                  <a:gd name="T65" fmla="*/ 387863 h 306"/>
                  <a:gd name="T66" fmla="*/ 5306 w 113"/>
                  <a:gd name="T67" fmla="*/ 0 h 306"/>
                  <a:gd name="T68" fmla="*/ 5306 w 113"/>
                  <a:gd name="T69" fmla="*/ 20290950 h 30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6"/>
                  <a:gd name="T107" fmla="*/ 113 w 113"/>
                  <a:gd name="T108" fmla="*/ 306 h 30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6">
                    <a:moveTo>
                      <a:pt x="113" y="306"/>
                    </a:moveTo>
                    <a:lnTo>
                      <a:pt x="107" y="301"/>
                    </a:lnTo>
                    <a:lnTo>
                      <a:pt x="102" y="297"/>
                    </a:lnTo>
                    <a:lnTo>
                      <a:pt x="96" y="294"/>
                    </a:lnTo>
                    <a:lnTo>
                      <a:pt x="90" y="291"/>
                    </a:lnTo>
                    <a:lnTo>
                      <a:pt x="82" y="289"/>
                    </a:lnTo>
                    <a:lnTo>
                      <a:pt x="75" y="288"/>
                    </a:lnTo>
                    <a:lnTo>
                      <a:pt x="67" y="286"/>
                    </a:lnTo>
                    <a:lnTo>
                      <a:pt x="58" y="285"/>
                    </a:lnTo>
                    <a:lnTo>
                      <a:pt x="48" y="284"/>
                    </a:lnTo>
                    <a:lnTo>
                      <a:pt x="39" y="281"/>
                    </a:lnTo>
                    <a:lnTo>
                      <a:pt x="29" y="280"/>
                    </a:lnTo>
                    <a:lnTo>
                      <a:pt x="21" y="277"/>
                    </a:lnTo>
                    <a:lnTo>
                      <a:pt x="12" y="275"/>
                    </a:lnTo>
                    <a:lnTo>
                      <a:pt x="6" y="269"/>
                    </a:lnTo>
                    <a:lnTo>
                      <a:pt x="1" y="264"/>
                    </a:lnTo>
                    <a:lnTo>
                      <a:pt x="0" y="257"/>
                    </a:lnTo>
                    <a:lnTo>
                      <a:pt x="0" y="51"/>
                    </a:lnTo>
                    <a:lnTo>
                      <a:pt x="1" y="43"/>
                    </a:lnTo>
                    <a:lnTo>
                      <a:pt x="6" y="38"/>
                    </a:lnTo>
                    <a:lnTo>
                      <a:pt x="12" y="33"/>
                    </a:lnTo>
                    <a:lnTo>
                      <a:pt x="21" y="30"/>
                    </a:lnTo>
                    <a:lnTo>
                      <a:pt x="29" y="28"/>
                    </a:lnTo>
                    <a:lnTo>
                      <a:pt x="39" y="26"/>
                    </a:lnTo>
                    <a:lnTo>
                      <a:pt x="48" y="24"/>
                    </a:lnTo>
                    <a:lnTo>
                      <a:pt x="58" y="22"/>
                    </a:lnTo>
                    <a:lnTo>
                      <a:pt x="67" y="21"/>
                    </a:lnTo>
                    <a:lnTo>
                      <a:pt x="75" y="18"/>
                    </a:lnTo>
                    <a:lnTo>
                      <a:pt x="82" y="17"/>
                    </a:lnTo>
                    <a:lnTo>
                      <a:pt x="90" y="15"/>
                    </a:lnTo>
                    <a:lnTo>
                      <a:pt x="96" y="12"/>
                    </a:lnTo>
                    <a:lnTo>
                      <a:pt x="102" y="9"/>
                    </a:lnTo>
                    <a:lnTo>
                      <a:pt x="107" y="6"/>
                    </a:lnTo>
                    <a:lnTo>
                      <a:pt x="113" y="0"/>
                    </a:lnTo>
                    <a:lnTo>
                      <a:pt x="113" y="306"/>
                    </a:lnTo>
                    <a:close/>
                  </a:path>
                </a:pathLst>
              </a:custGeom>
              <a:solidFill>
                <a:srgbClr val="CC00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5" name="Freeform 181"/>
              <p:cNvSpPr>
                <a:spLocks/>
              </p:cNvSpPr>
              <p:nvPr/>
            </p:nvSpPr>
            <p:spPr bwMode="auto">
              <a:xfrm flipH="1" flipV="1">
                <a:off x="5328" y="2832"/>
                <a:ext cx="140" cy="567"/>
              </a:xfrm>
              <a:custGeom>
                <a:avLst/>
                <a:gdLst>
                  <a:gd name="T0" fmla="*/ 5306 w 113"/>
                  <a:gd name="T1" fmla="*/ 20290950 h 306"/>
                  <a:gd name="T2" fmla="*/ 5070 w 113"/>
                  <a:gd name="T3" fmla="*/ 19966434 h 306"/>
                  <a:gd name="T4" fmla="*/ 4810 w 113"/>
                  <a:gd name="T5" fmla="*/ 19675315 h 306"/>
                  <a:gd name="T6" fmla="*/ 4530 w 113"/>
                  <a:gd name="T7" fmla="*/ 19498411 h 306"/>
                  <a:gd name="T8" fmla="*/ 4279 w 113"/>
                  <a:gd name="T9" fmla="*/ 19352918 h 306"/>
                  <a:gd name="T10" fmla="*/ 3882 w 113"/>
                  <a:gd name="T11" fmla="*/ 19173983 h 306"/>
                  <a:gd name="T12" fmla="*/ 3540 w 113"/>
                  <a:gd name="T13" fmla="*/ 19101392 h 306"/>
                  <a:gd name="T14" fmla="*/ 3187 w 113"/>
                  <a:gd name="T15" fmla="*/ 18885903 h 306"/>
                  <a:gd name="T16" fmla="*/ 2723 w 113"/>
                  <a:gd name="T17" fmla="*/ 18831041 h 306"/>
                  <a:gd name="T18" fmla="*/ 2250 w 113"/>
                  <a:gd name="T19" fmla="*/ 18707442 h 306"/>
                  <a:gd name="T20" fmla="*/ 1816 w 113"/>
                  <a:gd name="T21" fmla="*/ 18632969 h 306"/>
                  <a:gd name="T22" fmla="*/ 1370 w 113"/>
                  <a:gd name="T23" fmla="*/ 18582821 h 306"/>
                  <a:gd name="T24" fmla="*/ 1004 w 113"/>
                  <a:gd name="T25" fmla="*/ 18362469 h 306"/>
                  <a:gd name="T26" fmla="*/ 603 w 113"/>
                  <a:gd name="T27" fmla="*/ 18245022 h 306"/>
                  <a:gd name="T28" fmla="*/ 278 w 113"/>
                  <a:gd name="T29" fmla="*/ 17884529 h 306"/>
                  <a:gd name="T30" fmla="*/ 1 w 113"/>
                  <a:gd name="T31" fmla="*/ 17413008 h 306"/>
                  <a:gd name="T32" fmla="*/ 0 w 113"/>
                  <a:gd name="T33" fmla="*/ 16893473 h 306"/>
                  <a:gd name="T34" fmla="*/ 0 w 113"/>
                  <a:gd name="T35" fmla="*/ 3356821 h 306"/>
                  <a:gd name="T36" fmla="*/ 1 w 113"/>
                  <a:gd name="T37" fmla="*/ 2857302 h 306"/>
                  <a:gd name="T38" fmla="*/ 278 w 113"/>
                  <a:gd name="T39" fmla="*/ 2467534 h 306"/>
                  <a:gd name="T40" fmla="*/ 603 w 113"/>
                  <a:gd name="T41" fmla="*/ 2042840 h 306"/>
                  <a:gd name="T42" fmla="*/ 1004 w 113"/>
                  <a:gd name="T43" fmla="*/ 1929936 h 306"/>
                  <a:gd name="T44" fmla="*/ 1370 w 113"/>
                  <a:gd name="T45" fmla="*/ 1721299 h 306"/>
                  <a:gd name="T46" fmla="*/ 1816 w 113"/>
                  <a:gd name="T47" fmla="*/ 1636553 h 306"/>
                  <a:gd name="T48" fmla="*/ 2250 w 113"/>
                  <a:gd name="T49" fmla="*/ 1586968 h 306"/>
                  <a:gd name="T50" fmla="*/ 2723 w 113"/>
                  <a:gd name="T51" fmla="*/ 1469516 h 306"/>
                  <a:gd name="T52" fmla="*/ 3187 w 113"/>
                  <a:gd name="T53" fmla="*/ 1384484 h 306"/>
                  <a:gd name="T54" fmla="*/ 3540 w 113"/>
                  <a:gd name="T55" fmla="*/ 1247989 h 306"/>
                  <a:gd name="T56" fmla="*/ 3882 w 113"/>
                  <a:gd name="T57" fmla="*/ 1135034 h 306"/>
                  <a:gd name="T58" fmla="*/ 4279 w 113"/>
                  <a:gd name="T59" fmla="*/ 1000792 h 306"/>
                  <a:gd name="T60" fmla="*/ 4530 w 113"/>
                  <a:gd name="T61" fmla="*/ 793072 h 306"/>
                  <a:gd name="T62" fmla="*/ 4810 w 113"/>
                  <a:gd name="T63" fmla="*/ 612558 h 306"/>
                  <a:gd name="T64" fmla="*/ 5070 w 113"/>
                  <a:gd name="T65" fmla="*/ 387863 h 306"/>
                  <a:gd name="T66" fmla="*/ 5306 w 113"/>
                  <a:gd name="T67" fmla="*/ 0 h 306"/>
                  <a:gd name="T68" fmla="*/ 5306 w 113"/>
                  <a:gd name="T69" fmla="*/ 20290950 h 30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6"/>
                  <a:gd name="T107" fmla="*/ 113 w 113"/>
                  <a:gd name="T108" fmla="*/ 306 h 30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6">
                    <a:moveTo>
                      <a:pt x="113" y="306"/>
                    </a:moveTo>
                    <a:lnTo>
                      <a:pt x="107" y="301"/>
                    </a:lnTo>
                    <a:lnTo>
                      <a:pt x="102" y="297"/>
                    </a:lnTo>
                    <a:lnTo>
                      <a:pt x="96" y="294"/>
                    </a:lnTo>
                    <a:lnTo>
                      <a:pt x="90" y="292"/>
                    </a:lnTo>
                    <a:lnTo>
                      <a:pt x="82" y="289"/>
                    </a:lnTo>
                    <a:lnTo>
                      <a:pt x="75" y="288"/>
                    </a:lnTo>
                    <a:lnTo>
                      <a:pt x="67" y="285"/>
                    </a:lnTo>
                    <a:lnTo>
                      <a:pt x="58" y="284"/>
                    </a:lnTo>
                    <a:lnTo>
                      <a:pt x="48" y="282"/>
                    </a:lnTo>
                    <a:lnTo>
                      <a:pt x="39" y="281"/>
                    </a:lnTo>
                    <a:lnTo>
                      <a:pt x="29" y="280"/>
                    </a:lnTo>
                    <a:lnTo>
                      <a:pt x="21" y="277"/>
                    </a:lnTo>
                    <a:lnTo>
                      <a:pt x="12" y="275"/>
                    </a:lnTo>
                    <a:lnTo>
                      <a:pt x="6" y="270"/>
                    </a:lnTo>
                    <a:lnTo>
                      <a:pt x="1" y="263"/>
                    </a:lnTo>
                    <a:lnTo>
                      <a:pt x="0" y="255"/>
                    </a:lnTo>
                    <a:lnTo>
                      <a:pt x="0" y="51"/>
                    </a:lnTo>
                    <a:lnTo>
                      <a:pt x="1" y="43"/>
                    </a:lnTo>
                    <a:lnTo>
                      <a:pt x="6" y="37"/>
                    </a:lnTo>
                    <a:lnTo>
                      <a:pt x="12" y="31"/>
                    </a:lnTo>
                    <a:lnTo>
                      <a:pt x="21" y="29"/>
                    </a:lnTo>
                    <a:lnTo>
                      <a:pt x="29" y="26"/>
                    </a:lnTo>
                    <a:lnTo>
                      <a:pt x="39" y="25"/>
                    </a:lnTo>
                    <a:lnTo>
                      <a:pt x="48" y="24"/>
                    </a:lnTo>
                    <a:lnTo>
                      <a:pt x="58" y="22"/>
                    </a:lnTo>
                    <a:lnTo>
                      <a:pt x="67" y="21"/>
                    </a:lnTo>
                    <a:lnTo>
                      <a:pt x="75" y="19"/>
                    </a:lnTo>
                    <a:lnTo>
                      <a:pt x="82" y="17"/>
                    </a:lnTo>
                    <a:lnTo>
                      <a:pt x="90" y="15"/>
                    </a:lnTo>
                    <a:lnTo>
                      <a:pt x="96" y="12"/>
                    </a:lnTo>
                    <a:lnTo>
                      <a:pt x="102" y="9"/>
                    </a:lnTo>
                    <a:lnTo>
                      <a:pt x="107" y="6"/>
                    </a:lnTo>
                    <a:lnTo>
                      <a:pt x="113" y="0"/>
                    </a:lnTo>
                    <a:lnTo>
                      <a:pt x="113" y="306"/>
                    </a:lnTo>
                    <a:close/>
                  </a:path>
                </a:pathLst>
              </a:custGeom>
              <a:solidFill>
                <a:srgbClr val="2D03F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6" name="Freeform 180"/>
              <p:cNvSpPr>
                <a:spLocks/>
              </p:cNvSpPr>
              <p:nvPr/>
            </p:nvSpPr>
            <p:spPr bwMode="auto">
              <a:xfrm flipH="1" flipV="1">
                <a:off x="5328" y="2448"/>
                <a:ext cx="144" cy="567"/>
              </a:xfrm>
              <a:custGeom>
                <a:avLst/>
                <a:gdLst>
                  <a:gd name="T0" fmla="*/ 8880 w 113"/>
                  <a:gd name="T1" fmla="*/ 21444080 h 305"/>
                  <a:gd name="T2" fmla="*/ 8342 w 113"/>
                  <a:gd name="T3" fmla="*/ 21104193 h 305"/>
                  <a:gd name="T4" fmla="*/ 8035 w 113"/>
                  <a:gd name="T5" fmla="*/ 20795492 h 305"/>
                  <a:gd name="T6" fmla="*/ 7498 w 113"/>
                  <a:gd name="T7" fmla="*/ 20694480 h 305"/>
                  <a:gd name="T8" fmla="*/ 7078 w 113"/>
                  <a:gd name="T9" fmla="*/ 20466654 h 305"/>
                  <a:gd name="T10" fmla="*/ 6405 w 113"/>
                  <a:gd name="T11" fmla="*/ 20248168 h 305"/>
                  <a:gd name="T12" fmla="*/ 5884 w 113"/>
                  <a:gd name="T13" fmla="*/ 20207924 h 305"/>
                  <a:gd name="T14" fmla="*/ 5229 w 113"/>
                  <a:gd name="T15" fmla="*/ 20042189 h 305"/>
                  <a:gd name="T16" fmla="*/ 4557 w 113"/>
                  <a:gd name="T17" fmla="*/ 19899253 h 305"/>
                  <a:gd name="T18" fmla="*/ 3758 w 113"/>
                  <a:gd name="T19" fmla="*/ 19824669 h 305"/>
                  <a:gd name="T20" fmla="*/ 3095 w 113"/>
                  <a:gd name="T21" fmla="*/ 19736002 h 305"/>
                  <a:gd name="T22" fmla="*/ 2266 w 113"/>
                  <a:gd name="T23" fmla="*/ 19636924 h 305"/>
                  <a:gd name="T24" fmla="*/ 1627 w 113"/>
                  <a:gd name="T25" fmla="*/ 19472304 h 305"/>
                  <a:gd name="T26" fmla="*/ 940 w 113"/>
                  <a:gd name="T27" fmla="*/ 19254056 h 305"/>
                  <a:gd name="T28" fmla="*/ 521 w 113"/>
                  <a:gd name="T29" fmla="*/ 18925263 h 305"/>
                  <a:gd name="T30" fmla="*/ 1 w 113"/>
                  <a:gd name="T31" fmla="*/ 18500530 h 305"/>
                  <a:gd name="T32" fmla="*/ 0 w 113"/>
                  <a:gd name="T33" fmla="*/ 17929648 h 305"/>
                  <a:gd name="T34" fmla="*/ 0 w 113"/>
                  <a:gd name="T35" fmla="*/ 3439418 h 305"/>
                  <a:gd name="T36" fmla="*/ 1 w 113"/>
                  <a:gd name="T37" fmla="*/ 2865685 h 305"/>
                  <a:gd name="T38" fmla="*/ 521 w 113"/>
                  <a:gd name="T39" fmla="*/ 2536723 h 305"/>
                  <a:gd name="T40" fmla="*/ 940 w 113"/>
                  <a:gd name="T41" fmla="*/ 2201289 h 305"/>
                  <a:gd name="T42" fmla="*/ 1627 w 113"/>
                  <a:gd name="T43" fmla="*/ 1972952 h 305"/>
                  <a:gd name="T44" fmla="*/ 2266 w 113"/>
                  <a:gd name="T45" fmla="*/ 1807235 h 305"/>
                  <a:gd name="T46" fmla="*/ 3095 w 113"/>
                  <a:gd name="T47" fmla="*/ 1707235 h 305"/>
                  <a:gd name="T48" fmla="*/ 3758 w 113"/>
                  <a:gd name="T49" fmla="*/ 1541506 h 305"/>
                  <a:gd name="T50" fmla="*/ 4557 w 113"/>
                  <a:gd name="T51" fmla="*/ 1489241 h 305"/>
                  <a:gd name="T52" fmla="*/ 5229 w 113"/>
                  <a:gd name="T53" fmla="*/ 1323177 h 305"/>
                  <a:gd name="T54" fmla="*/ 5884 w 113"/>
                  <a:gd name="T55" fmla="*/ 1235474 h 305"/>
                  <a:gd name="T56" fmla="*/ 6405 w 113"/>
                  <a:gd name="T57" fmla="*/ 1201254 h 305"/>
                  <a:gd name="T58" fmla="*/ 7078 w 113"/>
                  <a:gd name="T59" fmla="*/ 972146 h 305"/>
                  <a:gd name="T60" fmla="*/ 7498 w 113"/>
                  <a:gd name="T61" fmla="*/ 829205 h 305"/>
                  <a:gd name="T62" fmla="*/ 8035 w 113"/>
                  <a:gd name="T63" fmla="*/ 646177 h 305"/>
                  <a:gd name="T64" fmla="*/ 8342 w 113"/>
                  <a:gd name="T65" fmla="*/ 347591 h 305"/>
                  <a:gd name="T66" fmla="*/ 8880 w 113"/>
                  <a:gd name="T67" fmla="*/ 0 h 305"/>
                  <a:gd name="T68" fmla="*/ 8880 w 113"/>
                  <a:gd name="T69" fmla="*/ 21444080 h 3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305"/>
                  <a:gd name="T107" fmla="*/ 113 w 113"/>
                  <a:gd name="T108" fmla="*/ 305 h 3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305">
                    <a:moveTo>
                      <a:pt x="113" y="305"/>
                    </a:moveTo>
                    <a:lnTo>
                      <a:pt x="107" y="300"/>
                    </a:lnTo>
                    <a:lnTo>
                      <a:pt x="102" y="296"/>
                    </a:lnTo>
                    <a:lnTo>
                      <a:pt x="96" y="294"/>
                    </a:lnTo>
                    <a:lnTo>
                      <a:pt x="90" y="291"/>
                    </a:lnTo>
                    <a:lnTo>
                      <a:pt x="82" y="288"/>
                    </a:lnTo>
                    <a:lnTo>
                      <a:pt x="75" y="287"/>
                    </a:lnTo>
                    <a:lnTo>
                      <a:pt x="67" y="285"/>
                    </a:lnTo>
                    <a:lnTo>
                      <a:pt x="58" y="283"/>
                    </a:lnTo>
                    <a:lnTo>
                      <a:pt x="48" y="282"/>
                    </a:lnTo>
                    <a:lnTo>
                      <a:pt x="39" y="281"/>
                    </a:lnTo>
                    <a:lnTo>
                      <a:pt x="29" y="279"/>
                    </a:lnTo>
                    <a:lnTo>
                      <a:pt x="21" y="277"/>
                    </a:lnTo>
                    <a:lnTo>
                      <a:pt x="12" y="274"/>
                    </a:lnTo>
                    <a:lnTo>
                      <a:pt x="6" y="269"/>
                    </a:lnTo>
                    <a:lnTo>
                      <a:pt x="1" y="263"/>
                    </a:lnTo>
                    <a:lnTo>
                      <a:pt x="0" y="255"/>
                    </a:lnTo>
                    <a:lnTo>
                      <a:pt x="0" y="49"/>
                    </a:lnTo>
                    <a:lnTo>
                      <a:pt x="1" y="41"/>
                    </a:lnTo>
                    <a:lnTo>
                      <a:pt x="6" y="36"/>
                    </a:lnTo>
                    <a:lnTo>
                      <a:pt x="12" y="31"/>
                    </a:lnTo>
                    <a:lnTo>
                      <a:pt x="21" y="28"/>
                    </a:lnTo>
                    <a:lnTo>
                      <a:pt x="29" y="26"/>
                    </a:lnTo>
                    <a:lnTo>
                      <a:pt x="39" y="24"/>
                    </a:lnTo>
                    <a:lnTo>
                      <a:pt x="48" y="22"/>
                    </a:lnTo>
                    <a:lnTo>
                      <a:pt x="58" y="21"/>
                    </a:lnTo>
                    <a:lnTo>
                      <a:pt x="67" y="19"/>
                    </a:lnTo>
                    <a:lnTo>
                      <a:pt x="75" y="18"/>
                    </a:lnTo>
                    <a:lnTo>
                      <a:pt x="82" y="17"/>
                    </a:lnTo>
                    <a:lnTo>
                      <a:pt x="90" y="14"/>
                    </a:lnTo>
                    <a:lnTo>
                      <a:pt x="96" y="12"/>
                    </a:lnTo>
                    <a:lnTo>
                      <a:pt x="102" y="9"/>
                    </a:lnTo>
                    <a:lnTo>
                      <a:pt x="107" y="5"/>
                    </a:lnTo>
                    <a:lnTo>
                      <a:pt x="113" y="0"/>
                    </a:lnTo>
                    <a:lnTo>
                      <a:pt x="113" y="305"/>
                    </a:lnTo>
                    <a:close/>
                  </a:path>
                </a:pathLst>
              </a:custGeom>
              <a:solidFill>
                <a:srgbClr val="02E1F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84" name="Group 233"/>
            <p:cNvGrpSpPr>
              <a:grpSpLocks/>
            </p:cNvGrpSpPr>
            <p:nvPr/>
          </p:nvGrpSpPr>
          <p:grpSpPr bwMode="auto">
            <a:xfrm>
              <a:off x="3072" y="288"/>
              <a:ext cx="2247" cy="3834"/>
              <a:chOff x="3120" y="288"/>
              <a:chExt cx="2247" cy="3834"/>
            </a:xfrm>
          </p:grpSpPr>
          <p:sp>
            <p:nvSpPr>
              <p:cNvPr id="3112" name="Freeform 186"/>
              <p:cNvSpPr>
                <a:spLocks/>
              </p:cNvSpPr>
              <p:nvPr/>
            </p:nvSpPr>
            <p:spPr bwMode="auto">
              <a:xfrm>
                <a:off x="3120" y="288"/>
                <a:ext cx="2247" cy="3834"/>
              </a:xfrm>
              <a:custGeom>
                <a:avLst/>
                <a:gdLst>
                  <a:gd name="T0" fmla="*/ 0 w 1972"/>
                  <a:gd name="T1" fmla="*/ 58675 h 3259"/>
                  <a:gd name="T2" fmla="*/ 0 w 1972"/>
                  <a:gd name="T3" fmla="*/ 1788 h 3259"/>
                  <a:gd name="T4" fmla="*/ 1 w 1972"/>
                  <a:gd name="T5" fmla="*/ 1498 h 3259"/>
                  <a:gd name="T6" fmla="*/ 71 w 1972"/>
                  <a:gd name="T7" fmla="*/ 1161 h 3259"/>
                  <a:gd name="T8" fmla="*/ 147 w 1972"/>
                  <a:gd name="T9" fmla="*/ 888 h 3259"/>
                  <a:gd name="T10" fmla="*/ 263 w 1972"/>
                  <a:gd name="T11" fmla="*/ 604 h 3259"/>
                  <a:gd name="T12" fmla="*/ 399 w 1972"/>
                  <a:gd name="T13" fmla="*/ 347 h 3259"/>
                  <a:gd name="T14" fmla="*/ 579 w 1972"/>
                  <a:gd name="T15" fmla="*/ 172 h 3259"/>
                  <a:gd name="T16" fmla="*/ 752 w 1972"/>
                  <a:gd name="T17" fmla="*/ 65 h 3259"/>
                  <a:gd name="T18" fmla="*/ 977 w 1972"/>
                  <a:gd name="T19" fmla="*/ 0 h 3259"/>
                  <a:gd name="T20" fmla="*/ 19846 w 1972"/>
                  <a:gd name="T21" fmla="*/ 0 h 3259"/>
                  <a:gd name="T22" fmla="*/ 19991 w 1972"/>
                  <a:gd name="T23" fmla="*/ 1 h 3259"/>
                  <a:gd name="T24" fmla="*/ 20132 w 1972"/>
                  <a:gd name="T25" fmla="*/ 105 h 3259"/>
                  <a:gd name="T26" fmla="*/ 20281 w 1972"/>
                  <a:gd name="T27" fmla="*/ 251 h 3259"/>
                  <a:gd name="T28" fmla="*/ 20418 w 1972"/>
                  <a:gd name="T29" fmla="*/ 455 h 3259"/>
                  <a:gd name="T30" fmla="*/ 20515 w 1972"/>
                  <a:gd name="T31" fmla="*/ 711 h 3259"/>
                  <a:gd name="T32" fmla="*/ 20601 w 1972"/>
                  <a:gd name="T33" fmla="*/ 979 h 3259"/>
                  <a:gd name="T34" fmla="*/ 20658 w 1972"/>
                  <a:gd name="T35" fmla="*/ 1229 h 3259"/>
                  <a:gd name="T36" fmla="*/ 20673 w 1972"/>
                  <a:gd name="T37" fmla="*/ 1520 h 3259"/>
                  <a:gd name="T38" fmla="*/ 20673 w 1972"/>
                  <a:gd name="T39" fmla="*/ 58950 h 3259"/>
                  <a:gd name="T40" fmla="*/ 20658 w 1972"/>
                  <a:gd name="T41" fmla="*/ 59224 h 3259"/>
                  <a:gd name="T42" fmla="*/ 20601 w 1972"/>
                  <a:gd name="T43" fmla="*/ 59519 h 3259"/>
                  <a:gd name="T44" fmla="*/ 20515 w 1972"/>
                  <a:gd name="T45" fmla="*/ 59798 h 3259"/>
                  <a:gd name="T46" fmla="*/ 20391 w 1972"/>
                  <a:gd name="T47" fmla="*/ 60103 h 3259"/>
                  <a:gd name="T48" fmla="*/ 20261 w 1972"/>
                  <a:gd name="T49" fmla="*/ 60329 h 3259"/>
                  <a:gd name="T50" fmla="*/ 20107 w 1972"/>
                  <a:gd name="T51" fmla="*/ 60549 h 3259"/>
                  <a:gd name="T52" fmla="*/ 19930 w 1972"/>
                  <a:gd name="T53" fmla="*/ 60686 h 3259"/>
                  <a:gd name="T54" fmla="*/ 19764 w 1972"/>
                  <a:gd name="T55" fmla="*/ 60706 h 3259"/>
                  <a:gd name="T56" fmla="*/ 1142 w 1972"/>
                  <a:gd name="T57" fmla="*/ 60706 h 3259"/>
                  <a:gd name="T58" fmla="*/ 972 w 1972"/>
                  <a:gd name="T59" fmla="*/ 60700 h 3259"/>
                  <a:gd name="T60" fmla="*/ 752 w 1972"/>
                  <a:gd name="T61" fmla="*/ 60592 h 3259"/>
                  <a:gd name="T62" fmla="*/ 577 w 1972"/>
                  <a:gd name="T63" fmla="*/ 60433 h 3259"/>
                  <a:gd name="T64" fmla="*/ 391 w 1972"/>
                  <a:gd name="T65" fmla="*/ 60206 h 3259"/>
                  <a:gd name="T66" fmla="*/ 238 w 1972"/>
                  <a:gd name="T67" fmla="*/ 59938 h 3259"/>
                  <a:gd name="T68" fmla="*/ 120 w 1972"/>
                  <a:gd name="T69" fmla="*/ 59577 h 3259"/>
                  <a:gd name="T70" fmla="*/ 2 w 1972"/>
                  <a:gd name="T71" fmla="*/ 59145 h 3259"/>
                  <a:gd name="T72" fmla="*/ 0 w 1972"/>
                  <a:gd name="T73" fmla="*/ 58675 h 32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72"/>
                  <a:gd name="T112" fmla="*/ 0 h 3259"/>
                  <a:gd name="T113" fmla="*/ 1972 w 1972"/>
                  <a:gd name="T114" fmla="*/ 3259 h 325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72" h="3259">
                    <a:moveTo>
                      <a:pt x="0" y="3149"/>
                    </a:moveTo>
                    <a:lnTo>
                      <a:pt x="0" y="96"/>
                    </a:lnTo>
                    <a:lnTo>
                      <a:pt x="1" y="80"/>
                    </a:lnTo>
                    <a:lnTo>
                      <a:pt x="7" y="63"/>
                    </a:lnTo>
                    <a:lnTo>
                      <a:pt x="14" y="48"/>
                    </a:lnTo>
                    <a:lnTo>
                      <a:pt x="25" y="32"/>
                    </a:lnTo>
                    <a:lnTo>
                      <a:pt x="38" y="19"/>
                    </a:lnTo>
                    <a:lnTo>
                      <a:pt x="55" y="9"/>
                    </a:lnTo>
                    <a:lnTo>
                      <a:pt x="72" y="3"/>
                    </a:lnTo>
                    <a:lnTo>
                      <a:pt x="93" y="0"/>
                    </a:lnTo>
                    <a:lnTo>
                      <a:pt x="1892" y="0"/>
                    </a:lnTo>
                    <a:lnTo>
                      <a:pt x="1907" y="1"/>
                    </a:lnTo>
                    <a:lnTo>
                      <a:pt x="1920" y="6"/>
                    </a:lnTo>
                    <a:lnTo>
                      <a:pt x="1935" y="14"/>
                    </a:lnTo>
                    <a:lnTo>
                      <a:pt x="1947" y="25"/>
                    </a:lnTo>
                    <a:lnTo>
                      <a:pt x="1957" y="38"/>
                    </a:lnTo>
                    <a:lnTo>
                      <a:pt x="1965" y="52"/>
                    </a:lnTo>
                    <a:lnTo>
                      <a:pt x="1970" y="66"/>
                    </a:lnTo>
                    <a:lnTo>
                      <a:pt x="1972" y="82"/>
                    </a:lnTo>
                    <a:lnTo>
                      <a:pt x="1972" y="3164"/>
                    </a:lnTo>
                    <a:lnTo>
                      <a:pt x="1970" y="3179"/>
                    </a:lnTo>
                    <a:lnTo>
                      <a:pt x="1965" y="3195"/>
                    </a:lnTo>
                    <a:lnTo>
                      <a:pt x="1957" y="3210"/>
                    </a:lnTo>
                    <a:lnTo>
                      <a:pt x="1946" y="3226"/>
                    </a:lnTo>
                    <a:lnTo>
                      <a:pt x="1932" y="3239"/>
                    </a:lnTo>
                    <a:lnTo>
                      <a:pt x="1918" y="3250"/>
                    </a:lnTo>
                    <a:lnTo>
                      <a:pt x="1902" y="3257"/>
                    </a:lnTo>
                    <a:lnTo>
                      <a:pt x="1885" y="3259"/>
                    </a:lnTo>
                    <a:lnTo>
                      <a:pt x="109" y="3259"/>
                    </a:lnTo>
                    <a:lnTo>
                      <a:pt x="92" y="3258"/>
                    </a:lnTo>
                    <a:lnTo>
                      <a:pt x="72" y="3253"/>
                    </a:lnTo>
                    <a:lnTo>
                      <a:pt x="54" y="3244"/>
                    </a:lnTo>
                    <a:lnTo>
                      <a:pt x="37" y="3232"/>
                    </a:lnTo>
                    <a:lnTo>
                      <a:pt x="23" y="3217"/>
                    </a:lnTo>
                    <a:lnTo>
                      <a:pt x="11" y="3197"/>
                    </a:lnTo>
                    <a:lnTo>
                      <a:pt x="2" y="3175"/>
                    </a:lnTo>
                    <a:lnTo>
                      <a:pt x="0" y="3149"/>
                    </a:lnTo>
                    <a:close/>
                  </a:path>
                </a:pathLst>
              </a:custGeom>
              <a:solidFill>
                <a:srgbClr val="FFEFC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3" name="Rectangle 190"/>
              <p:cNvSpPr>
                <a:spLocks noChangeArrowheads="1"/>
              </p:cNvSpPr>
              <p:nvPr/>
            </p:nvSpPr>
            <p:spPr bwMode="auto">
              <a:xfrm>
                <a:off x="3216" y="384"/>
                <a:ext cx="2112" cy="36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85" name="Group 230"/>
            <p:cNvGrpSpPr>
              <a:grpSpLocks/>
            </p:cNvGrpSpPr>
            <p:nvPr/>
          </p:nvGrpSpPr>
          <p:grpSpPr bwMode="auto">
            <a:xfrm>
              <a:off x="2688" y="240"/>
              <a:ext cx="480" cy="3984"/>
              <a:chOff x="4032" y="192"/>
              <a:chExt cx="480" cy="3984"/>
            </a:xfrm>
          </p:grpSpPr>
          <p:sp>
            <p:nvSpPr>
              <p:cNvPr id="3089" name="Rectangle 208"/>
              <p:cNvSpPr>
                <a:spLocks noChangeArrowheads="1"/>
              </p:cNvSpPr>
              <p:nvPr/>
            </p:nvSpPr>
            <p:spPr bwMode="auto">
              <a:xfrm>
                <a:off x="4080" y="240"/>
                <a:ext cx="362" cy="3834"/>
              </a:xfrm>
              <a:prstGeom prst="rect">
                <a:avLst/>
              </a:prstGeom>
              <a:solidFill>
                <a:srgbClr val="BFCCD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90" name="Group 209"/>
              <p:cNvGrpSpPr>
                <a:grpSpLocks/>
              </p:cNvGrpSpPr>
              <p:nvPr/>
            </p:nvGrpSpPr>
            <p:grpSpPr bwMode="auto">
              <a:xfrm>
                <a:off x="4032" y="1920"/>
                <a:ext cx="480" cy="336"/>
                <a:chOff x="3408" y="2400"/>
                <a:chExt cx="432" cy="336"/>
              </a:xfrm>
            </p:grpSpPr>
            <p:sp>
              <p:nvSpPr>
                <p:cNvPr id="3107" name="Oval 193"/>
                <p:cNvSpPr>
                  <a:spLocks noChangeArrowheads="1"/>
                </p:cNvSpPr>
                <p:nvPr/>
              </p:nvSpPr>
              <p:spPr bwMode="auto">
                <a:xfrm>
                  <a:off x="3408" y="249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8" name="Oval 194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9" name="AutoShape 200"/>
                <p:cNvSpPr>
                  <a:spLocks noChangeArrowheads="1"/>
                </p:cNvSpPr>
                <p:nvPr/>
              </p:nvSpPr>
              <p:spPr bwMode="auto">
                <a:xfrm>
                  <a:off x="3408" y="2400"/>
                  <a:ext cx="432" cy="3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092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3550" y="8936"/>
                      </a:moveTo>
                      <a:cubicBezTo>
                        <a:pt x="4401" y="5627"/>
                        <a:pt x="7383" y="3314"/>
                        <a:pt x="10800" y="3315"/>
                      </a:cubicBezTo>
                      <a:cubicBezTo>
                        <a:pt x="14216" y="3315"/>
                        <a:pt x="17198" y="5627"/>
                        <a:pt x="18049" y="8936"/>
                      </a:cubicBezTo>
                      <a:lnTo>
                        <a:pt x="21259" y="8110"/>
                      </a:lnTo>
                      <a:cubicBezTo>
                        <a:pt x="20032" y="3337"/>
                        <a:pt x="15728" y="-1"/>
                        <a:pt x="10799" y="0"/>
                      </a:cubicBezTo>
                      <a:cubicBezTo>
                        <a:pt x="5871" y="0"/>
                        <a:pt x="1567" y="3337"/>
                        <a:pt x="340" y="811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10" name="Freeform 202"/>
                <p:cNvSpPr>
                  <a:spLocks/>
                </p:cNvSpPr>
                <p:nvPr/>
              </p:nvSpPr>
              <p:spPr bwMode="auto">
                <a:xfrm>
                  <a:off x="3600" y="2525"/>
                  <a:ext cx="65" cy="67"/>
                </a:xfrm>
                <a:custGeom>
                  <a:avLst/>
                  <a:gdLst>
                    <a:gd name="T0" fmla="*/ 601 w 57"/>
                    <a:gd name="T1" fmla="*/ 381 h 57"/>
                    <a:gd name="T2" fmla="*/ 601 w 57"/>
                    <a:gd name="T3" fmla="*/ 290 h 57"/>
                    <a:gd name="T4" fmla="*/ 593 w 57"/>
                    <a:gd name="T5" fmla="*/ 210 h 57"/>
                    <a:gd name="T6" fmla="*/ 550 w 57"/>
                    <a:gd name="T7" fmla="*/ 145 h 57"/>
                    <a:gd name="T8" fmla="*/ 507 w 57"/>
                    <a:gd name="T9" fmla="*/ 76 h 57"/>
                    <a:gd name="T10" fmla="*/ 445 w 57"/>
                    <a:gd name="T11" fmla="*/ 2 h 57"/>
                    <a:gd name="T12" fmla="*/ 355 w 57"/>
                    <a:gd name="T13" fmla="*/ 0 h 57"/>
                    <a:gd name="T14" fmla="*/ 285 w 57"/>
                    <a:gd name="T15" fmla="*/ 0 h 57"/>
                    <a:gd name="T16" fmla="*/ 192 w 57"/>
                    <a:gd name="T17" fmla="*/ 65 h 57"/>
                    <a:gd name="T18" fmla="*/ 123 w 57"/>
                    <a:gd name="T19" fmla="*/ 145 h 57"/>
                    <a:gd name="T20" fmla="*/ 56 w 57"/>
                    <a:gd name="T21" fmla="*/ 247 h 57"/>
                    <a:gd name="T22" fmla="*/ 1 w 57"/>
                    <a:gd name="T23" fmla="*/ 436 h 57"/>
                    <a:gd name="T24" fmla="*/ 0 w 57"/>
                    <a:gd name="T25" fmla="*/ 602 h 57"/>
                    <a:gd name="T26" fmla="*/ 1 w 57"/>
                    <a:gd name="T27" fmla="*/ 765 h 57"/>
                    <a:gd name="T28" fmla="*/ 64 w 57"/>
                    <a:gd name="T29" fmla="*/ 899 h 57"/>
                    <a:gd name="T30" fmla="*/ 140 w 57"/>
                    <a:gd name="T31" fmla="*/ 1006 h 57"/>
                    <a:gd name="T32" fmla="*/ 270 w 57"/>
                    <a:gd name="T33" fmla="*/ 1040 h 57"/>
                    <a:gd name="T34" fmla="*/ 445 w 57"/>
                    <a:gd name="T35" fmla="*/ 1006 h 57"/>
                    <a:gd name="T36" fmla="*/ 445 w 57"/>
                    <a:gd name="T37" fmla="*/ 856 h 57"/>
                    <a:gd name="T38" fmla="*/ 355 w 57"/>
                    <a:gd name="T39" fmla="*/ 708 h 57"/>
                    <a:gd name="T40" fmla="*/ 311 w 57"/>
                    <a:gd name="T41" fmla="*/ 638 h 57"/>
                    <a:gd name="T42" fmla="*/ 308 w 57"/>
                    <a:gd name="T43" fmla="*/ 554 h 57"/>
                    <a:gd name="T44" fmla="*/ 300 w 57"/>
                    <a:gd name="T45" fmla="*/ 436 h 57"/>
                    <a:gd name="T46" fmla="*/ 311 w 57"/>
                    <a:gd name="T47" fmla="*/ 324 h 57"/>
                    <a:gd name="T48" fmla="*/ 423 w 57"/>
                    <a:gd name="T49" fmla="*/ 371 h 57"/>
                    <a:gd name="T50" fmla="*/ 541 w 57"/>
                    <a:gd name="T51" fmla="*/ 448 h 57"/>
                    <a:gd name="T52" fmla="*/ 593 w 57"/>
                    <a:gd name="T53" fmla="*/ 436 h 57"/>
                    <a:gd name="T54" fmla="*/ 601 w 57"/>
                    <a:gd name="T55" fmla="*/ 401 h 57"/>
                    <a:gd name="T56" fmla="*/ 601 w 57"/>
                    <a:gd name="T57" fmla="*/ 381 h 5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7"/>
                    <a:gd name="T88" fmla="*/ 0 h 57"/>
                    <a:gd name="T89" fmla="*/ 57 w 57"/>
                    <a:gd name="T90" fmla="*/ 57 h 5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7" h="57">
                      <a:moveTo>
                        <a:pt x="57" y="21"/>
                      </a:moveTo>
                      <a:lnTo>
                        <a:pt x="57" y="16"/>
                      </a:lnTo>
                      <a:lnTo>
                        <a:pt x="56" y="12"/>
                      </a:lnTo>
                      <a:lnTo>
                        <a:pt x="52" y="8"/>
                      </a:lnTo>
                      <a:lnTo>
                        <a:pt x="47" y="4"/>
                      </a:lnTo>
                      <a:lnTo>
                        <a:pt x="41" y="2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18" y="3"/>
                      </a:lnTo>
                      <a:lnTo>
                        <a:pt x="11" y="8"/>
                      </a:lnTo>
                      <a:lnTo>
                        <a:pt x="5" y="14"/>
                      </a:lnTo>
                      <a:lnTo>
                        <a:pt x="1" y="24"/>
                      </a:lnTo>
                      <a:lnTo>
                        <a:pt x="0" y="33"/>
                      </a:lnTo>
                      <a:lnTo>
                        <a:pt x="1" y="42"/>
                      </a:lnTo>
                      <a:lnTo>
                        <a:pt x="6" y="49"/>
                      </a:lnTo>
                      <a:lnTo>
                        <a:pt x="13" y="55"/>
                      </a:lnTo>
                      <a:lnTo>
                        <a:pt x="25" y="57"/>
                      </a:lnTo>
                      <a:lnTo>
                        <a:pt x="41" y="55"/>
                      </a:lnTo>
                      <a:lnTo>
                        <a:pt x="41" y="47"/>
                      </a:lnTo>
                      <a:lnTo>
                        <a:pt x="34" y="39"/>
                      </a:lnTo>
                      <a:lnTo>
                        <a:pt x="30" y="35"/>
                      </a:lnTo>
                      <a:lnTo>
                        <a:pt x="29" y="31"/>
                      </a:lnTo>
                      <a:lnTo>
                        <a:pt x="28" y="24"/>
                      </a:lnTo>
                      <a:lnTo>
                        <a:pt x="30" y="18"/>
                      </a:lnTo>
                      <a:lnTo>
                        <a:pt x="40" y="20"/>
                      </a:lnTo>
                      <a:lnTo>
                        <a:pt x="51" y="25"/>
                      </a:lnTo>
                      <a:lnTo>
                        <a:pt x="56" y="24"/>
                      </a:lnTo>
                      <a:lnTo>
                        <a:pt x="57" y="22"/>
                      </a:lnTo>
                      <a:lnTo>
                        <a:pt x="57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11" name="Freeform 207"/>
                <p:cNvSpPr>
                  <a:spLocks/>
                </p:cNvSpPr>
                <p:nvPr/>
              </p:nvSpPr>
              <p:spPr bwMode="auto">
                <a:xfrm>
                  <a:off x="3600" y="2592"/>
                  <a:ext cx="96" cy="48"/>
                </a:xfrm>
                <a:custGeom>
                  <a:avLst/>
                  <a:gdLst>
                    <a:gd name="T0" fmla="*/ 0 w 528"/>
                    <a:gd name="T1" fmla="*/ 0 h 240"/>
                    <a:gd name="T2" fmla="*/ 0 w 528"/>
                    <a:gd name="T3" fmla="*/ 0 h 240"/>
                    <a:gd name="T4" fmla="*/ 0 w 528"/>
                    <a:gd name="T5" fmla="*/ 0 h 240"/>
                    <a:gd name="T6" fmla="*/ 0 w 528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8"/>
                    <a:gd name="T13" fmla="*/ 0 h 240"/>
                    <a:gd name="T14" fmla="*/ 528 w 528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8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528" y="240"/>
                      </a:lnTo>
                      <a:lnTo>
                        <a:pt x="528" y="0"/>
                      </a:lnTo>
                    </a:path>
                  </a:pathLst>
                </a:cu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91" name="Group 210"/>
              <p:cNvGrpSpPr>
                <a:grpSpLocks/>
              </p:cNvGrpSpPr>
              <p:nvPr/>
            </p:nvGrpSpPr>
            <p:grpSpPr bwMode="auto">
              <a:xfrm>
                <a:off x="4032" y="768"/>
                <a:ext cx="480" cy="336"/>
                <a:chOff x="3408" y="2400"/>
                <a:chExt cx="432" cy="336"/>
              </a:xfrm>
            </p:grpSpPr>
            <p:sp>
              <p:nvSpPr>
                <p:cNvPr id="3102" name="Oval 211"/>
                <p:cNvSpPr>
                  <a:spLocks noChangeArrowheads="1"/>
                </p:cNvSpPr>
                <p:nvPr/>
              </p:nvSpPr>
              <p:spPr bwMode="auto">
                <a:xfrm>
                  <a:off x="3408" y="249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3" name="Oval 212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4" name="AutoShape 213"/>
                <p:cNvSpPr>
                  <a:spLocks noChangeArrowheads="1"/>
                </p:cNvSpPr>
                <p:nvPr/>
              </p:nvSpPr>
              <p:spPr bwMode="auto">
                <a:xfrm>
                  <a:off x="3408" y="2400"/>
                  <a:ext cx="432" cy="3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092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3550" y="8936"/>
                      </a:moveTo>
                      <a:cubicBezTo>
                        <a:pt x="4401" y="5627"/>
                        <a:pt x="7383" y="3314"/>
                        <a:pt x="10800" y="3315"/>
                      </a:cubicBezTo>
                      <a:cubicBezTo>
                        <a:pt x="14216" y="3315"/>
                        <a:pt x="17198" y="5627"/>
                        <a:pt x="18049" y="8936"/>
                      </a:cubicBezTo>
                      <a:lnTo>
                        <a:pt x="21259" y="8110"/>
                      </a:lnTo>
                      <a:cubicBezTo>
                        <a:pt x="20032" y="3337"/>
                        <a:pt x="15728" y="-1"/>
                        <a:pt x="10799" y="0"/>
                      </a:cubicBezTo>
                      <a:cubicBezTo>
                        <a:pt x="5871" y="0"/>
                        <a:pt x="1567" y="3337"/>
                        <a:pt x="340" y="811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5" name="Freeform 214"/>
                <p:cNvSpPr>
                  <a:spLocks/>
                </p:cNvSpPr>
                <p:nvPr/>
              </p:nvSpPr>
              <p:spPr bwMode="auto">
                <a:xfrm>
                  <a:off x="3600" y="2525"/>
                  <a:ext cx="65" cy="67"/>
                </a:xfrm>
                <a:custGeom>
                  <a:avLst/>
                  <a:gdLst>
                    <a:gd name="T0" fmla="*/ 601 w 57"/>
                    <a:gd name="T1" fmla="*/ 381 h 57"/>
                    <a:gd name="T2" fmla="*/ 601 w 57"/>
                    <a:gd name="T3" fmla="*/ 290 h 57"/>
                    <a:gd name="T4" fmla="*/ 593 w 57"/>
                    <a:gd name="T5" fmla="*/ 210 h 57"/>
                    <a:gd name="T6" fmla="*/ 550 w 57"/>
                    <a:gd name="T7" fmla="*/ 145 h 57"/>
                    <a:gd name="T8" fmla="*/ 507 w 57"/>
                    <a:gd name="T9" fmla="*/ 76 h 57"/>
                    <a:gd name="T10" fmla="*/ 445 w 57"/>
                    <a:gd name="T11" fmla="*/ 2 h 57"/>
                    <a:gd name="T12" fmla="*/ 355 w 57"/>
                    <a:gd name="T13" fmla="*/ 0 h 57"/>
                    <a:gd name="T14" fmla="*/ 285 w 57"/>
                    <a:gd name="T15" fmla="*/ 0 h 57"/>
                    <a:gd name="T16" fmla="*/ 192 w 57"/>
                    <a:gd name="T17" fmla="*/ 65 h 57"/>
                    <a:gd name="T18" fmla="*/ 123 w 57"/>
                    <a:gd name="T19" fmla="*/ 145 h 57"/>
                    <a:gd name="T20" fmla="*/ 56 w 57"/>
                    <a:gd name="T21" fmla="*/ 247 h 57"/>
                    <a:gd name="T22" fmla="*/ 1 w 57"/>
                    <a:gd name="T23" fmla="*/ 436 h 57"/>
                    <a:gd name="T24" fmla="*/ 0 w 57"/>
                    <a:gd name="T25" fmla="*/ 602 h 57"/>
                    <a:gd name="T26" fmla="*/ 1 w 57"/>
                    <a:gd name="T27" fmla="*/ 765 h 57"/>
                    <a:gd name="T28" fmla="*/ 64 w 57"/>
                    <a:gd name="T29" fmla="*/ 899 h 57"/>
                    <a:gd name="T30" fmla="*/ 140 w 57"/>
                    <a:gd name="T31" fmla="*/ 1006 h 57"/>
                    <a:gd name="T32" fmla="*/ 270 w 57"/>
                    <a:gd name="T33" fmla="*/ 1040 h 57"/>
                    <a:gd name="T34" fmla="*/ 445 w 57"/>
                    <a:gd name="T35" fmla="*/ 1006 h 57"/>
                    <a:gd name="T36" fmla="*/ 445 w 57"/>
                    <a:gd name="T37" fmla="*/ 856 h 57"/>
                    <a:gd name="T38" fmla="*/ 355 w 57"/>
                    <a:gd name="T39" fmla="*/ 708 h 57"/>
                    <a:gd name="T40" fmla="*/ 311 w 57"/>
                    <a:gd name="T41" fmla="*/ 638 h 57"/>
                    <a:gd name="T42" fmla="*/ 308 w 57"/>
                    <a:gd name="T43" fmla="*/ 554 h 57"/>
                    <a:gd name="T44" fmla="*/ 300 w 57"/>
                    <a:gd name="T45" fmla="*/ 436 h 57"/>
                    <a:gd name="T46" fmla="*/ 311 w 57"/>
                    <a:gd name="T47" fmla="*/ 324 h 57"/>
                    <a:gd name="T48" fmla="*/ 423 w 57"/>
                    <a:gd name="T49" fmla="*/ 371 h 57"/>
                    <a:gd name="T50" fmla="*/ 541 w 57"/>
                    <a:gd name="T51" fmla="*/ 448 h 57"/>
                    <a:gd name="T52" fmla="*/ 593 w 57"/>
                    <a:gd name="T53" fmla="*/ 436 h 57"/>
                    <a:gd name="T54" fmla="*/ 601 w 57"/>
                    <a:gd name="T55" fmla="*/ 401 h 57"/>
                    <a:gd name="T56" fmla="*/ 601 w 57"/>
                    <a:gd name="T57" fmla="*/ 381 h 5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7"/>
                    <a:gd name="T88" fmla="*/ 0 h 57"/>
                    <a:gd name="T89" fmla="*/ 57 w 57"/>
                    <a:gd name="T90" fmla="*/ 57 h 5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7" h="57">
                      <a:moveTo>
                        <a:pt x="57" y="21"/>
                      </a:moveTo>
                      <a:lnTo>
                        <a:pt x="57" y="16"/>
                      </a:lnTo>
                      <a:lnTo>
                        <a:pt x="56" y="12"/>
                      </a:lnTo>
                      <a:lnTo>
                        <a:pt x="52" y="8"/>
                      </a:lnTo>
                      <a:lnTo>
                        <a:pt x="47" y="4"/>
                      </a:lnTo>
                      <a:lnTo>
                        <a:pt x="41" y="2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18" y="3"/>
                      </a:lnTo>
                      <a:lnTo>
                        <a:pt x="11" y="8"/>
                      </a:lnTo>
                      <a:lnTo>
                        <a:pt x="5" y="14"/>
                      </a:lnTo>
                      <a:lnTo>
                        <a:pt x="1" y="24"/>
                      </a:lnTo>
                      <a:lnTo>
                        <a:pt x="0" y="33"/>
                      </a:lnTo>
                      <a:lnTo>
                        <a:pt x="1" y="42"/>
                      </a:lnTo>
                      <a:lnTo>
                        <a:pt x="6" y="49"/>
                      </a:lnTo>
                      <a:lnTo>
                        <a:pt x="13" y="55"/>
                      </a:lnTo>
                      <a:lnTo>
                        <a:pt x="25" y="57"/>
                      </a:lnTo>
                      <a:lnTo>
                        <a:pt x="41" y="55"/>
                      </a:lnTo>
                      <a:lnTo>
                        <a:pt x="41" y="47"/>
                      </a:lnTo>
                      <a:lnTo>
                        <a:pt x="34" y="39"/>
                      </a:lnTo>
                      <a:lnTo>
                        <a:pt x="30" y="35"/>
                      </a:lnTo>
                      <a:lnTo>
                        <a:pt x="29" y="31"/>
                      </a:lnTo>
                      <a:lnTo>
                        <a:pt x="28" y="24"/>
                      </a:lnTo>
                      <a:lnTo>
                        <a:pt x="30" y="18"/>
                      </a:lnTo>
                      <a:lnTo>
                        <a:pt x="40" y="20"/>
                      </a:lnTo>
                      <a:lnTo>
                        <a:pt x="51" y="25"/>
                      </a:lnTo>
                      <a:lnTo>
                        <a:pt x="56" y="24"/>
                      </a:lnTo>
                      <a:lnTo>
                        <a:pt x="57" y="22"/>
                      </a:lnTo>
                      <a:lnTo>
                        <a:pt x="57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" name="Freeform 215"/>
                <p:cNvSpPr>
                  <a:spLocks/>
                </p:cNvSpPr>
                <p:nvPr/>
              </p:nvSpPr>
              <p:spPr bwMode="auto">
                <a:xfrm>
                  <a:off x="3600" y="2592"/>
                  <a:ext cx="96" cy="48"/>
                </a:xfrm>
                <a:custGeom>
                  <a:avLst/>
                  <a:gdLst>
                    <a:gd name="T0" fmla="*/ 0 w 528"/>
                    <a:gd name="T1" fmla="*/ 0 h 240"/>
                    <a:gd name="T2" fmla="*/ 0 w 528"/>
                    <a:gd name="T3" fmla="*/ 0 h 240"/>
                    <a:gd name="T4" fmla="*/ 0 w 528"/>
                    <a:gd name="T5" fmla="*/ 0 h 240"/>
                    <a:gd name="T6" fmla="*/ 0 w 528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8"/>
                    <a:gd name="T13" fmla="*/ 0 h 240"/>
                    <a:gd name="T14" fmla="*/ 528 w 528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8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528" y="240"/>
                      </a:lnTo>
                      <a:lnTo>
                        <a:pt x="528" y="0"/>
                      </a:lnTo>
                    </a:path>
                  </a:pathLst>
                </a:cu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92" name="Group 216"/>
              <p:cNvGrpSpPr>
                <a:grpSpLocks/>
              </p:cNvGrpSpPr>
              <p:nvPr/>
            </p:nvGrpSpPr>
            <p:grpSpPr bwMode="auto">
              <a:xfrm>
                <a:off x="4032" y="3264"/>
                <a:ext cx="480" cy="336"/>
                <a:chOff x="3408" y="2400"/>
                <a:chExt cx="432" cy="336"/>
              </a:xfrm>
            </p:grpSpPr>
            <p:sp>
              <p:nvSpPr>
                <p:cNvPr id="3097" name="Oval 217"/>
                <p:cNvSpPr>
                  <a:spLocks noChangeArrowheads="1"/>
                </p:cNvSpPr>
                <p:nvPr/>
              </p:nvSpPr>
              <p:spPr bwMode="auto">
                <a:xfrm>
                  <a:off x="3408" y="249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8" name="Oval 218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9" name="AutoShape 219"/>
                <p:cNvSpPr>
                  <a:spLocks noChangeArrowheads="1"/>
                </p:cNvSpPr>
                <p:nvPr/>
              </p:nvSpPr>
              <p:spPr bwMode="auto">
                <a:xfrm>
                  <a:off x="3408" y="2400"/>
                  <a:ext cx="432" cy="3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092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3550" y="8936"/>
                      </a:moveTo>
                      <a:cubicBezTo>
                        <a:pt x="4401" y="5627"/>
                        <a:pt x="7383" y="3314"/>
                        <a:pt x="10800" y="3315"/>
                      </a:cubicBezTo>
                      <a:cubicBezTo>
                        <a:pt x="14216" y="3315"/>
                        <a:pt x="17198" y="5627"/>
                        <a:pt x="18049" y="8936"/>
                      </a:cubicBezTo>
                      <a:lnTo>
                        <a:pt x="21259" y="8110"/>
                      </a:lnTo>
                      <a:cubicBezTo>
                        <a:pt x="20032" y="3337"/>
                        <a:pt x="15728" y="-1"/>
                        <a:pt x="10799" y="0"/>
                      </a:cubicBezTo>
                      <a:cubicBezTo>
                        <a:pt x="5871" y="0"/>
                        <a:pt x="1567" y="3337"/>
                        <a:pt x="340" y="811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0" name="Freeform 220"/>
                <p:cNvSpPr>
                  <a:spLocks/>
                </p:cNvSpPr>
                <p:nvPr/>
              </p:nvSpPr>
              <p:spPr bwMode="auto">
                <a:xfrm>
                  <a:off x="3600" y="2525"/>
                  <a:ext cx="65" cy="67"/>
                </a:xfrm>
                <a:custGeom>
                  <a:avLst/>
                  <a:gdLst>
                    <a:gd name="T0" fmla="*/ 601 w 57"/>
                    <a:gd name="T1" fmla="*/ 381 h 57"/>
                    <a:gd name="T2" fmla="*/ 601 w 57"/>
                    <a:gd name="T3" fmla="*/ 290 h 57"/>
                    <a:gd name="T4" fmla="*/ 593 w 57"/>
                    <a:gd name="T5" fmla="*/ 210 h 57"/>
                    <a:gd name="T6" fmla="*/ 550 w 57"/>
                    <a:gd name="T7" fmla="*/ 145 h 57"/>
                    <a:gd name="T8" fmla="*/ 507 w 57"/>
                    <a:gd name="T9" fmla="*/ 76 h 57"/>
                    <a:gd name="T10" fmla="*/ 445 w 57"/>
                    <a:gd name="T11" fmla="*/ 2 h 57"/>
                    <a:gd name="T12" fmla="*/ 355 w 57"/>
                    <a:gd name="T13" fmla="*/ 0 h 57"/>
                    <a:gd name="T14" fmla="*/ 285 w 57"/>
                    <a:gd name="T15" fmla="*/ 0 h 57"/>
                    <a:gd name="T16" fmla="*/ 192 w 57"/>
                    <a:gd name="T17" fmla="*/ 65 h 57"/>
                    <a:gd name="T18" fmla="*/ 123 w 57"/>
                    <a:gd name="T19" fmla="*/ 145 h 57"/>
                    <a:gd name="T20" fmla="*/ 56 w 57"/>
                    <a:gd name="T21" fmla="*/ 247 h 57"/>
                    <a:gd name="T22" fmla="*/ 1 w 57"/>
                    <a:gd name="T23" fmla="*/ 436 h 57"/>
                    <a:gd name="T24" fmla="*/ 0 w 57"/>
                    <a:gd name="T25" fmla="*/ 602 h 57"/>
                    <a:gd name="T26" fmla="*/ 1 w 57"/>
                    <a:gd name="T27" fmla="*/ 765 h 57"/>
                    <a:gd name="T28" fmla="*/ 64 w 57"/>
                    <a:gd name="T29" fmla="*/ 899 h 57"/>
                    <a:gd name="T30" fmla="*/ 140 w 57"/>
                    <a:gd name="T31" fmla="*/ 1006 h 57"/>
                    <a:gd name="T32" fmla="*/ 270 w 57"/>
                    <a:gd name="T33" fmla="*/ 1040 h 57"/>
                    <a:gd name="T34" fmla="*/ 445 w 57"/>
                    <a:gd name="T35" fmla="*/ 1006 h 57"/>
                    <a:gd name="T36" fmla="*/ 445 w 57"/>
                    <a:gd name="T37" fmla="*/ 856 h 57"/>
                    <a:gd name="T38" fmla="*/ 355 w 57"/>
                    <a:gd name="T39" fmla="*/ 708 h 57"/>
                    <a:gd name="T40" fmla="*/ 311 w 57"/>
                    <a:gd name="T41" fmla="*/ 638 h 57"/>
                    <a:gd name="T42" fmla="*/ 308 w 57"/>
                    <a:gd name="T43" fmla="*/ 554 h 57"/>
                    <a:gd name="T44" fmla="*/ 300 w 57"/>
                    <a:gd name="T45" fmla="*/ 436 h 57"/>
                    <a:gd name="T46" fmla="*/ 311 w 57"/>
                    <a:gd name="T47" fmla="*/ 324 h 57"/>
                    <a:gd name="T48" fmla="*/ 423 w 57"/>
                    <a:gd name="T49" fmla="*/ 371 h 57"/>
                    <a:gd name="T50" fmla="*/ 541 w 57"/>
                    <a:gd name="T51" fmla="*/ 448 h 57"/>
                    <a:gd name="T52" fmla="*/ 593 w 57"/>
                    <a:gd name="T53" fmla="*/ 436 h 57"/>
                    <a:gd name="T54" fmla="*/ 601 w 57"/>
                    <a:gd name="T55" fmla="*/ 401 h 57"/>
                    <a:gd name="T56" fmla="*/ 601 w 57"/>
                    <a:gd name="T57" fmla="*/ 381 h 5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7"/>
                    <a:gd name="T88" fmla="*/ 0 h 57"/>
                    <a:gd name="T89" fmla="*/ 57 w 57"/>
                    <a:gd name="T90" fmla="*/ 57 h 5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7" h="57">
                      <a:moveTo>
                        <a:pt x="57" y="21"/>
                      </a:moveTo>
                      <a:lnTo>
                        <a:pt x="57" y="16"/>
                      </a:lnTo>
                      <a:lnTo>
                        <a:pt x="56" y="12"/>
                      </a:lnTo>
                      <a:lnTo>
                        <a:pt x="52" y="8"/>
                      </a:lnTo>
                      <a:lnTo>
                        <a:pt x="47" y="4"/>
                      </a:lnTo>
                      <a:lnTo>
                        <a:pt x="41" y="2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18" y="3"/>
                      </a:lnTo>
                      <a:lnTo>
                        <a:pt x="11" y="8"/>
                      </a:lnTo>
                      <a:lnTo>
                        <a:pt x="5" y="14"/>
                      </a:lnTo>
                      <a:lnTo>
                        <a:pt x="1" y="24"/>
                      </a:lnTo>
                      <a:lnTo>
                        <a:pt x="0" y="33"/>
                      </a:lnTo>
                      <a:lnTo>
                        <a:pt x="1" y="42"/>
                      </a:lnTo>
                      <a:lnTo>
                        <a:pt x="6" y="49"/>
                      </a:lnTo>
                      <a:lnTo>
                        <a:pt x="13" y="55"/>
                      </a:lnTo>
                      <a:lnTo>
                        <a:pt x="25" y="57"/>
                      </a:lnTo>
                      <a:lnTo>
                        <a:pt x="41" y="55"/>
                      </a:lnTo>
                      <a:lnTo>
                        <a:pt x="41" y="47"/>
                      </a:lnTo>
                      <a:lnTo>
                        <a:pt x="34" y="39"/>
                      </a:lnTo>
                      <a:lnTo>
                        <a:pt x="30" y="35"/>
                      </a:lnTo>
                      <a:lnTo>
                        <a:pt x="29" y="31"/>
                      </a:lnTo>
                      <a:lnTo>
                        <a:pt x="28" y="24"/>
                      </a:lnTo>
                      <a:lnTo>
                        <a:pt x="30" y="18"/>
                      </a:lnTo>
                      <a:lnTo>
                        <a:pt x="40" y="20"/>
                      </a:lnTo>
                      <a:lnTo>
                        <a:pt x="51" y="25"/>
                      </a:lnTo>
                      <a:lnTo>
                        <a:pt x="56" y="24"/>
                      </a:lnTo>
                      <a:lnTo>
                        <a:pt x="57" y="22"/>
                      </a:lnTo>
                      <a:lnTo>
                        <a:pt x="57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1" name="Freeform 221"/>
                <p:cNvSpPr>
                  <a:spLocks/>
                </p:cNvSpPr>
                <p:nvPr/>
              </p:nvSpPr>
              <p:spPr bwMode="auto">
                <a:xfrm>
                  <a:off x="3600" y="2592"/>
                  <a:ext cx="96" cy="48"/>
                </a:xfrm>
                <a:custGeom>
                  <a:avLst/>
                  <a:gdLst>
                    <a:gd name="T0" fmla="*/ 0 w 528"/>
                    <a:gd name="T1" fmla="*/ 0 h 240"/>
                    <a:gd name="T2" fmla="*/ 0 w 528"/>
                    <a:gd name="T3" fmla="*/ 0 h 240"/>
                    <a:gd name="T4" fmla="*/ 0 w 528"/>
                    <a:gd name="T5" fmla="*/ 0 h 240"/>
                    <a:gd name="T6" fmla="*/ 0 w 528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8"/>
                    <a:gd name="T13" fmla="*/ 0 h 240"/>
                    <a:gd name="T14" fmla="*/ 528 w 528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8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528" y="240"/>
                      </a:lnTo>
                      <a:lnTo>
                        <a:pt x="528" y="0"/>
                      </a:lnTo>
                    </a:path>
                  </a:pathLst>
                </a:cu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093" name="Freeform 222"/>
              <p:cNvSpPr>
                <a:spLocks/>
              </p:cNvSpPr>
              <p:nvPr/>
            </p:nvSpPr>
            <p:spPr bwMode="auto">
              <a:xfrm>
                <a:off x="4255" y="1392"/>
                <a:ext cx="65" cy="67"/>
              </a:xfrm>
              <a:custGeom>
                <a:avLst/>
                <a:gdLst>
                  <a:gd name="T0" fmla="*/ 601 w 57"/>
                  <a:gd name="T1" fmla="*/ 401 h 57"/>
                  <a:gd name="T2" fmla="*/ 601 w 57"/>
                  <a:gd name="T3" fmla="*/ 316 h 57"/>
                  <a:gd name="T4" fmla="*/ 593 w 57"/>
                  <a:gd name="T5" fmla="*/ 210 h 57"/>
                  <a:gd name="T6" fmla="*/ 550 w 57"/>
                  <a:gd name="T7" fmla="*/ 145 h 57"/>
                  <a:gd name="T8" fmla="*/ 507 w 57"/>
                  <a:gd name="T9" fmla="*/ 76 h 57"/>
                  <a:gd name="T10" fmla="*/ 445 w 57"/>
                  <a:gd name="T11" fmla="*/ 2 h 57"/>
                  <a:gd name="T12" fmla="*/ 355 w 57"/>
                  <a:gd name="T13" fmla="*/ 0 h 57"/>
                  <a:gd name="T14" fmla="*/ 285 w 57"/>
                  <a:gd name="T15" fmla="*/ 0 h 57"/>
                  <a:gd name="T16" fmla="*/ 192 w 57"/>
                  <a:gd name="T17" fmla="*/ 65 h 57"/>
                  <a:gd name="T18" fmla="*/ 123 w 57"/>
                  <a:gd name="T19" fmla="*/ 145 h 57"/>
                  <a:gd name="T20" fmla="*/ 56 w 57"/>
                  <a:gd name="T21" fmla="*/ 276 h 57"/>
                  <a:gd name="T22" fmla="*/ 1 w 57"/>
                  <a:gd name="T23" fmla="*/ 436 h 57"/>
                  <a:gd name="T24" fmla="*/ 0 w 57"/>
                  <a:gd name="T25" fmla="*/ 602 h 57"/>
                  <a:gd name="T26" fmla="*/ 1 w 57"/>
                  <a:gd name="T27" fmla="*/ 765 h 57"/>
                  <a:gd name="T28" fmla="*/ 64 w 57"/>
                  <a:gd name="T29" fmla="*/ 917 h 57"/>
                  <a:gd name="T30" fmla="*/ 140 w 57"/>
                  <a:gd name="T31" fmla="*/ 1006 h 57"/>
                  <a:gd name="T32" fmla="*/ 270 w 57"/>
                  <a:gd name="T33" fmla="*/ 1040 h 57"/>
                  <a:gd name="T34" fmla="*/ 445 w 57"/>
                  <a:gd name="T35" fmla="*/ 1006 h 57"/>
                  <a:gd name="T36" fmla="*/ 445 w 57"/>
                  <a:gd name="T37" fmla="*/ 882 h 57"/>
                  <a:gd name="T38" fmla="*/ 355 w 57"/>
                  <a:gd name="T39" fmla="*/ 750 h 57"/>
                  <a:gd name="T40" fmla="*/ 311 w 57"/>
                  <a:gd name="T41" fmla="*/ 683 h 57"/>
                  <a:gd name="T42" fmla="*/ 308 w 57"/>
                  <a:gd name="T43" fmla="*/ 602 h 57"/>
                  <a:gd name="T44" fmla="*/ 300 w 57"/>
                  <a:gd name="T45" fmla="*/ 448 h 57"/>
                  <a:gd name="T46" fmla="*/ 311 w 57"/>
                  <a:gd name="T47" fmla="*/ 341 h 57"/>
                  <a:gd name="T48" fmla="*/ 423 w 57"/>
                  <a:gd name="T49" fmla="*/ 381 h 57"/>
                  <a:gd name="T50" fmla="*/ 541 w 57"/>
                  <a:gd name="T51" fmla="*/ 448 h 57"/>
                  <a:gd name="T52" fmla="*/ 593 w 57"/>
                  <a:gd name="T53" fmla="*/ 448 h 57"/>
                  <a:gd name="T54" fmla="*/ 601 w 57"/>
                  <a:gd name="T55" fmla="*/ 436 h 57"/>
                  <a:gd name="T56" fmla="*/ 601 w 57"/>
                  <a:gd name="T57" fmla="*/ 401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7"/>
                  <a:gd name="T88" fmla="*/ 0 h 57"/>
                  <a:gd name="T89" fmla="*/ 57 w 57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7" h="57">
                    <a:moveTo>
                      <a:pt x="57" y="22"/>
                    </a:moveTo>
                    <a:lnTo>
                      <a:pt x="57" y="17"/>
                    </a:lnTo>
                    <a:lnTo>
                      <a:pt x="56" y="12"/>
                    </a:lnTo>
                    <a:lnTo>
                      <a:pt x="52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8" y="3"/>
                    </a:lnTo>
                    <a:lnTo>
                      <a:pt x="11" y="8"/>
                    </a:lnTo>
                    <a:lnTo>
                      <a:pt x="5" y="15"/>
                    </a:lnTo>
                    <a:lnTo>
                      <a:pt x="1" y="24"/>
                    </a:lnTo>
                    <a:lnTo>
                      <a:pt x="0" y="33"/>
                    </a:lnTo>
                    <a:lnTo>
                      <a:pt x="1" y="42"/>
                    </a:lnTo>
                    <a:lnTo>
                      <a:pt x="6" y="50"/>
                    </a:lnTo>
                    <a:lnTo>
                      <a:pt x="13" y="55"/>
                    </a:lnTo>
                    <a:lnTo>
                      <a:pt x="25" y="57"/>
                    </a:lnTo>
                    <a:lnTo>
                      <a:pt x="41" y="55"/>
                    </a:lnTo>
                    <a:lnTo>
                      <a:pt x="41" y="48"/>
                    </a:lnTo>
                    <a:lnTo>
                      <a:pt x="34" y="41"/>
                    </a:lnTo>
                    <a:lnTo>
                      <a:pt x="30" y="37"/>
                    </a:lnTo>
                    <a:lnTo>
                      <a:pt x="29" y="33"/>
                    </a:lnTo>
                    <a:lnTo>
                      <a:pt x="28" y="25"/>
                    </a:lnTo>
                    <a:lnTo>
                      <a:pt x="30" y="19"/>
                    </a:lnTo>
                    <a:lnTo>
                      <a:pt x="40" y="21"/>
                    </a:lnTo>
                    <a:lnTo>
                      <a:pt x="51" y="25"/>
                    </a:lnTo>
                    <a:lnTo>
                      <a:pt x="56" y="25"/>
                    </a:lnTo>
                    <a:lnTo>
                      <a:pt x="57" y="24"/>
                    </a:lnTo>
                    <a:lnTo>
                      <a:pt x="57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4" name="Freeform 223"/>
              <p:cNvSpPr>
                <a:spLocks/>
              </p:cNvSpPr>
              <p:nvPr/>
            </p:nvSpPr>
            <p:spPr bwMode="auto">
              <a:xfrm>
                <a:off x="4255" y="2688"/>
                <a:ext cx="65" cy="67"/>
              </a:xfrm>
              <a:custGeom>
                <a:avLst/>
                <a:gdLst>
                  <a:gd name="T0" fmla="*/ 601 w 57"/>
                  <a:gd name="T1" fmla="*/ 401 h 57"/>
                  <a:gd name="T2" fmla="*/ 601 w 57"/>
                  <a:gd name="T3" fmla="*/ 316 h 57"/>
                  <a:gd name="T4" fmla="*/ 593 w 57"/>
                  <a:gd name="T5" fmla="*/ 210 h 57"/>
                  <a:gd name="T6" fmla="*/ 550 w 57"/>
                  <a:gd name="T7" fmla="*/ 145 h 57"/>
                  <a:gd name="T8" fmla="*/ 507 w 57"/>
                  <a:gd name="T9" fmla="*/ 76 h 57"/>
                  <a:gd name="T10" fmla="*/ 445 w 57"/>
                  <a:gd name="T11" fmla="*/ 2 h 57"/>
                  <a:gd name="T12" fmla="*/ 355 w 57"/>
                  <a:gd name="T13" fmla="*/ 0 h 57"/>
                  <a:gd name="T14" fmla="*/ 285 w 57"/>
                  <a:gd name="T15" fmla="*/ 0 h 57"/>
                  <a:gd name="T16" fmla="*/ 192 w 57"/>
                  <a:gd name="T17" fmla="*/ 65 h 57"/>
                  <a:gd name="T18" fmla="*/ 123 w 57"/>
                  <a:gd name="T19" fmla="*/ 145 h 57"/>
                  <a:gd name="T20" fmla="*/ 56 w 57"/>
                  <a:gd name="T21" fmla="*/ 276 h 57"/>
                  <a:gd name="T22" fmla="*/ 1 w 57"/>
                  <a:gd name="T23" fmla="*/ 436 h 57"/>
                  <a:gd name="T24" fmla="*/ 0 w 57"/>
                  <a:gd name="T25" fmla="*/ 602 h 57"/>
                  <a:gd name="T26" fmla="*/ 1 w 57"/>
                  <a:gd name="T27" fmla="*/ 765 h 57"/>
                  <a:gd name="T28" fmla="*/ 64 w 57"/>
                  <a:gd name="T29" fmla="*/ 917 h 57"/>
                  <a:gd name="T30" fmla="*/ 140 w 57"/>
                  <a:gd name="T31" fmla="*/ 1006 h 57"/>
                  <a:gd name="T32" fmla="*/ 270 w 57"/>
                  <a:gd name="T33" fmla="*/ 1040 h 57"/>
                  <a:gd name="T34" fmla="*/ 445 w 57"/>
                  <a:gd name="T35" fmla="*/ 1006 h 57"/>
                  <a:gd name="T36" fmla="*/ 445 w 57"/>
                  <a:gd name="T37" fmla="*/ 882 h 57"/>
                  <a:gd name="T38" fmla="*/ 355 w 57"/>
                  <a:gd name="T39" fmla="*/ 750 h 57"/>
                  <a:gd name="T40" fmla="*/ 311 w 57"/>
                  <a:gd name="T41" fmla="*/ 683 h 57"/>
                  <a:gd name="T42" fmla="*/ 308 w 57"/>
                  <a:gd name="T43" fmla="*/ 602 h 57"/>
                  <a:gd name="T44" fmla="*/ 300 w 57"/>
                  <a:gd name="T45" fmla="*/ 448 h 57"/>
                  <a:gd name="T46" fmla="*/ 311 w 57"/>
                  <a:gd name="T47" fmla="*/ 341 h 57"/>
                  <a:gd name="T48" fmla="*/ 423 w 57"/>
                  <a:gd name="T49" fmla="*/ 381 h 57"/>
                  <a:gd name="T50" fmla="*/ 541 w 57"/>
                  <a:gd name="T51" fmla="*/ 448 h 57"/>
                  <a:gd name="T52" fmla="*/ 593 w 57"/>
                  <a:gd name="T53" fmla="*/ 448 h 57"/>
                  <a:gd name="T54" fmla="*/ 601 w 57"/>
                  <a:gd name="T55" fmla="*/ 436 h 57"/>
                  <a:gd name="T56" fmla="*/ 601 w 57"/>
                  <a:gd name="T57" fmla="*/ 401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7"/>
                  <a:gd name="T88" fmla="*/ 0 h 57"/>
                  <a:gd name="T89" fmla="*/ 57 w 57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7" h="57">
                    <a:moveTo>
                      <a:pt x="57" y="22"/>
                    </a:moveTo>
                    <a:lnTo>
                      <a:pt x="57" y="17"/>
                    </a:lnTo>
                    <a:lnTo>
                      <a:pt x="56" y="12"/>
                    </a:lnTo>
                    <a:lnTo>
                      <a:pt x="52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8" y="3"/>
                    </a:lnTo>
                    <a:lnTo>
                      <a:pt x="11" y="8"/>
                    </a:lnTo>
                    <a:lnTo>
                      <a:pt x="5" y="15"/>
                    </a:lnTo>
                    <a:lnTo>
                      <a:pt x="1" y="24"/>
                    </a:lnTo>
                    <a:lnTo>
                      <a:pt x="0" y="33"/>
                    </a:lnTo>
                    <a:lnTo>
                      <a:pt x="1" y="42"/>
                    </a:lnTo>
                    <a:lnTo>
                      <a:pt x="6" y="50"/>
                    </a:lnTo>
                    <a:lnTo>
                      <a:pt x="13" y="55"/>
                    </a:lnTo>
                    <a:lnTo>
                      <a:pt x="25" y="57"/>
                    </a:lnTo>
                    <a:lnTo>
                      <a:pt x="41" y="55"/>
                    </a:lnTo>
                    <a:lnTo>
                      <a:pt x="41" y="48"/>
                    </a:lnTo>
                    <a:lnTo>
                      <a:pt x="34" y="41"/>
                    </a:lnTo>
                    <a:lnTo>
                      <a:pt x="30" y="37"/>
                    </a:lnTo>
                    <a:lnTo>
                      <a:pt x="29" y="33"/>
                    </a:lnTo>
                    <a:lnTo>
                      <a:pt x="28" y="25"/>
                    </a:lnTo>
                    <a:lnTo>
                      <a:pt x="30" y="19"/>
                    </a:lnTo>
                    <a:lnTo>
                      <a:pt x="40" y="21"/>
                    </a:lnTo>
                    <a:lnTo>
                      <a:pt x="51" y="25"/>
                    </a:lnTo>
                    <a:lnTo>
                      <a:pt x="56" y="25"/>
                    </a:lnTo>
                    <a:lnTo>
                      <a:pt x="57" y="24"/>
                    </a:lnTo>
                    <a:lnTo>
                      <a:pt x="57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5" name="AutoShape 226"/>
              <p:cNvSpPr>
                <a:spLocks noChangeArrowheads="1"/>
              </p:cNvSpPr>
              <p:nvPr/>
            </p:nvSpPr>
            <p:spPr bwMode="auto">
              <a:xfrm>
                <a:off x="4080" y="4032"/>
                <a:ext cx="384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6" name="Freeform 229"/>
              <p:cNvSpPr>
                <a:spLocks/>
              </p:cNvSpPr>
              <p:nvPr/>
            </p:nvSpPr>
            <p:spPr bwMode="auto">
              <a:xfrm>
                <a:off x="4176" y="192"/>
                <a:ext cx="192" cy="96"/>
              </a:xfrm>
              <a:custGeom>
                <a:avLst/>
                <a:gdLst>
                  <a:gd name="T0" fmla="*/ 0 w 192"/>
                  <a:gd name="T1" fmla="*/ 1 h 144"/>
                  <a:gd name="T2" fmla="*/ 48 w 192"/>
                  <a:gd name="T3" fmla="*/ 1 h 144"/>
                  <a:gd name="T4" fmla="*/ 144 w 192"/>
                  <a:gd name="T5" fmla="*/ 1 h 144"/>
                  <a:gd name="T6" fmla="*/ 192 w 192"/>
                  <a:gd name="T7" fmla="*/ 1 h 144"/>
                  <a:gd name="T8" fmla="*/ 96 w 192"/>
                  <a:gd name="T9" fmla="*/ 0 h 144"/>
                  <a:gd name="T10" fmla="*/ 0 w 192"/>
                  <a:gd name="T11" fmla="*/ 1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2"/>
                  <a:gd name="T19" fmla="*/ 0 h 144"/>
                  <a:gd name="T20" fmla="*/ 192 w 192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2" h="144">
                    <a:moveTo>
                      <a:pt x="0" y="48"/>
                    </a:moveTo>
                    <a:lnTo>
                      <a:pt x="48" y="144"/>
                    </a:lnTo>
                    <a:lnTo>
                      <a:pt x="144" y="144"/>
                    </a:lnTo>
                    <a:lnTo>
                      <a:pt x="192" y="48"/>
                    </a:lnTo>
                    <a:lnTo>
                      <a:pt x="9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86" name="Group 232"/>
            <p:cNvGrpSpPr>
              <a:grpSpLocks/>
            </p:cNvGrpSpPr>
            <p:nvPr/>
          </p:nvGrpSpPr>
          <p:grpSpPr bwMode="auto">
            <a:xfrm>
              <a:off x="480" y="294"/>
              <a:ext cx="2245" cy="3834"/>
              <a:chOff x="624" y="288"/>
              <a:chExt cx="2245" cy="3834"/>
            </a:xfrm>
          </p:grpSpPr>
          <p:sp>
            <p:nvSpPr>
              <p:cNvPr id="3087" name="Freeform 187"/>
              <p:cNvSpPr>
                <a:spLocks/>
              </p:cNvSpPr>
              <p:nvPr/>
            </p:nvSpPr>
            <p:spPr bwMode="auto">
              <a:xfrm>
                <a:off x="624" y="288"/>
                <a:ext cx="2245" cy="3834"/>
              </a:xfrm>
              <a:custGeom>
                <a:avLst/>
                <a:gdLst>
                  <a:gd name="T0" fmla="*/ 0 w 1971"/>
                  <a:gd name="T1" fmla="*/ 58675 h 3259"/>
                  <a:gd name="T2" fmla="*/ 0 w 1971"/>
                  <a:gd name="T3" fmla="*/ 1788 h 3259"/>
                  <a:gd name="T4" fmla="*/ 1 w 1971"/>
                  <a:gd name="T5" fmla="*/ 1498 h 3259"/>
                  <a:gd name="T6" fmla="*/ 71 w 1971"/>
                  <a:gd name="T7" fmla="*/ 1161 h 3259"/>
                  <a:gd name="T8" fmla="*/ 147 w 1971"/>
                  <a:gd name="T9" fmla="*/ 888 h 3259"/>
                  <a:gd name="T10" fmla="*/ 263 w 1971"/>
                  <a:gd name="T11" fmla="*/ 604 h 3259"/>
                  <a:gd name="T12" fmla="*/ 395 w 1971"/>
                  <a:gd name="T13" fmla="*/ 347 h 3259"/>
                  <a:gd name="T14" fmla="*/ 576 w 1971"/>
                  <a:gd name="T15" fmla="*/ 172 h 3259"/>
                  <a:gd name="T16" fmla="*/ 748 w 1971"/>
                  <a:gd name="T17" fmla="*/ 65 h 3259"/>
                  <a:gd name="T18" fmla="*/ 969 w 1971"/>
                  <a:gd name="T19" fmla="*/ 0 h 3259"/>
                  <a:gd name="T20" fmla="*/ 19684 w 1971"/>
                  <a:gd name="T21" fmla="*/ 0 h 3259"/>
                  <a:gd name="T22" fmla="*/ 19848 w 1971"/>
                  <a:gd name="T23" fmla="*/ 1 h 3259"/>
                  <a:gd name="T24" fmla="*/ 19978 w 1971"/>
                  <a:gd name="T25" fmla="*/ 105 h 3259"/>
                  <a:gd name="T26" fmla="*/ 20133 w 1971"/>
                  <a:gd name="T27" fmla="*/ 251 h 3259"/>
                  <a:gd name="T28" fmla="*/ 20269 w 1971"/>
                  <a:gd name="T29" fmla="*/ 455 h 3259"/>
                  <a:gd name="T30" fmla="*/ 20361 w 1971"/>
                  <a:gd name="T31" fmla="*/ 711 h 3259"/>
                  <a:gd name="T32" fmla="*/ 20441 w 1971"/>
                  <a:gd name="T33" fmla="*/ 979 h 3259"/>
                  <a:gd name="T34" fmla="*/ 20509 w 1971"/>
                  <a:gd name="T35" fmla="*/ 1229 h 3259"/>
                  <a:gd name="T36" fmla="*/ 20518 w 1971"/>
                  <a:gd name="T37" fmla="*/ 1520 h 3259"/>
                  <a:gd name="T38" fmla="*/ 20518 w 1971"/>
                  <a:gd name="T39" fmla="*/ 58950 h 3259"/>
                  <a:gd name="T40" fmla="*/ 20509 w 1971"/>
                  <a:gd name="T41" fmla="*/ 59224 h 3259"/>
                  <a:gd name="T42" fmla="*/ 20441 w 1971"/>
                  <a:gd name="T43" fmla="*/ 59519 h 3259"/>
                  <a:gd name="T44" fmla="*/ 20361 w 1971"/>
                  <a:gd name="T45" fmla="*/ 59798 h 3259"/>
                  <a:gd name="T46" fmla="*/ 20241 w 1971"/>
                  <a:gd name="T47" fmla="*/ 60103 h 3259"/>
                  <a:gd name="T48" fmla="*/ 20109 w 1971"/>
                  <a:gd name="T49" fmla="*/ 60329 h 3259"/>
                  <a:gd name="T50" fmla="*/ 19954 w 1971"/>
                  <a:gd name="T51" fmla="*/ 60549 h 3259"/>
                  <a:gd name="T52" fmla="*/ 19793 w 1971"/>
                  <a:gd name="T53" fmla="*/ 60686 h 3259"/>
                  <a:gd name="T54" fmla="*/ 19615 w 1971"/>
                  <a:gd name="T55" fmla="*/ 60706 h 3259"/>
                  <a:gd name="T56" fmla="*/ 1109 w 1971"/>
                  <a:gd name="T57" fmla="*/ 60706 h 3259"/>
                  <a:gd name="T58" fmla="*/ 945 w 1971"/>
                  <a:gd name="T59" fmla="*/ 60700 h 3259"/>
                  <a:gd name="T60" fmla="*/ 747 w 1971"/>
                  <a:gd name="T61" fmla="*/ 60592 h 3259"/>
                  <a:gd name="T62" fmla="*/ 576 w 1971"/>
                  <a:gd name="T63" fmla="*/ 60433 h 3259"/>
                  <a:gd name="T64" fmla="*/ 391 w 1971"/>
                  <a:gd name="T65" fmla="*/ 60206 h 3259"/>
                  <a:gd name="T66" fmla="*/ 216 w 1971"/>
                  <a:gd name="T67" fmla="*/ 59938 h 3259"/>
                  <a:gd name="T68" fmla="*/ 120 w 1971"/>
                  <a:gd name="T69" fmla="*/ 59577 h 3259"/>
                  <a:gd name="T70" fmla="*/ 2 w 1971"/>
                  <a:gd name="T71" fmla="*/ 59145 h 3259"/>
                  <a:gd name="T72" fmla="*/ 0 w 1971"/>
                  <a:gd name="T73" fmla="*/ 58675 h 32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71"/>
                  <a:gd name="T112" fmla="*/ 0 h 3259"/>
                  <a:gd name="T113" fmla="*/ 1971 w 1971"/>
                  <a:gd name="T114" fmla="*/ 3259 h 325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71" h="3259">
                    <a:moveTo>
                      <a:pt x="0" y="3149"/>
                    </a:moveTo>
                    <a:lnTo>
                      <a:pt x="0" y="96"/>
                    </a:lnTo>
                    <a:lnTo>
                      <a:pt x="1" y="80"/>
                    </a:lnTo>
                    <a:lnTo>
                      <a:pt x="7" y="63"/>
                    </a:lnTo>
                    <a:lnTo>
                      <a:pt x="14" y="48"/>
                    </a:lnTo>
                    <a:lnTo>
                      <a:pt x="25" y="32"/>
                    </a:lnTo>
                    <a:lnTo>
                      <a:pt x="38" y="19"/>
                    </a:lnTo>
                    <a:lnTo>
                      <a:pt x="54" y="9"/>
                    </a:lnTo>
                    <a:lnTo>
                      <a:pt x="72" y="3"/>
                    </a:lnTo>
                    <a:lnTo>
                      <a:pt x="92" y="0"/>
                    </a:lnTo>
                    <a:lnTo>
                      <a:pt x="1891" y="0"/>
                    </a:lnTo>
                    <a:lnTo>
                      <a:pt x="1906" y="1"/>
                    </a:lnTo>
                    <a:lnTo>
                      <a:pt x="1919" y="6"/>
                    </a:lnTo>
                    <a:lnTo>
                      <a:pt x="1934" y="14"/>
                    </a:lnTo>
                    <a:lnTo>
                      <a:pt x="1946" y="25"/>
                    </a:lnTo>
                    <a:lnTo>
                      <a:pt x="1955" y="38"/>
                    </a:lnTo>
                    <a:lnTo>
                      <a:pt x="1964" y="52"/>
                    </a:lnTo>
                    <a:lnTo>
                      <a:pt x="1969" y="66"/>
                    </a:lnTo>
                    <a:lnTo>
                      <a:pt x="1971" y="82"/>
                    </a:lnTo>
                    <a:lnTo>
                      <a:pt x="1971" y="3164"/>
                    </a:lnTo>
                    <a:lnTo>
                      <a:pt x="1969" y="3179"/>
                    </a:lnTo>
                    <a:lnTo>
                      <a:pt x="1964" y="3195"/>
                    </a:lnTo>
                    <a:lnTo>
                      <a:pt x="1955" y="3210"/>
                    </a:lnTo>
                    <a:lnTo>
                      <a:pt x="1944" y="3226"/>
                    </a:lnTo>
                    <a:lnTo>
                      <a:pt x="1931" y="3239"/>
                    </a:lnTo>
                    <a:lnTo>
                      <a:pt x="1917" y="3250"/>
                    </a:lnTo>
                    <a:lnTo>
                      <a:pt x="1901" y="3257"/>
                    </a:lnTo>
                    <a:lnTo>
                      <a:pt x="1884" y="3259"/>
                    </a:lnTo>
                    <a:lnTo>
                      <a:pt x="107" y="3259"/>
                    </a:lnTo>
                    <a:lnTo>
                      <a:pt x="91" y="3258"/>
                    </a:lnTo>
                    <a:lnTo>
                      <a:pt x="71" y="3253"/>
                    </a:lnTo>
                    <a:lnTo>
                      <a:pt x="54" y="3244"/>
                    </a:lnTo>
                    <a:lnTo>
                      <a:pt x="37" y="3232"/>
                    </a:lnTo>
                    <a:lnTo>
                      <a:pt x="21" y="3217"/>
                    </a:lnTo>
                    <a:lnTo>
                      <a:pt x="11" y="3197"/>
                    </a:lnTo>
                    <a:lnTo>
                      <a:pt x="2" y="3175"/>
                    </a:lnTo>
                    <a:lnTo>
                      <a:pt x="0" y="3149"/>
                    </a:lnTo>
                    <a:close/>
                  </a:path>
                </a:pathLst>
              </a:custGeom>
              <a:solidFill>
                <a:srgbClr val="FFEFC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8" name="Rectangle 231"/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2112" cy="36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075" name="Text Box 240"/>
          <p:cNvSpPr txBox="1">
            <a:spLocks noChangeArrowheads="1"/>
          </p:cNvSpPr>
          <p:nvPr/>
        </p:nvSpPr>
        <p:spPr bwMode="auto">
          <a:xfrm>
            <a:off x="1066800" y="1223963"/>
            <a:ext cx="2895600" cy="314325"/>
          </a:xfrm>
          <a:prstGeom prst="rect">
            <a:avLst/>
          </a:prstGeom>
          <a:gradFill rotWithShape="0">
            <a:gsLst>
              <a:gs pos="0">
                <a:srgbClr val="FFEFC3"/>
              </a:gs>
              <a:gs pos="100000">
                <a:srgbClr val="C5B99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400" b="1">
                <a:solidFill>
                  <a:srgbClr val="000000"/>
                </a:solidFill>
                <a:latin typeface="Arial" charset="0"/>
              </a:rPr>
              <a:t>АКТУАЛЬНОСТЬ ТЕМЫ</a:t>
            </a:r>
          </a:p>
        </p:txBody>
      </p:sp>
      <p:sp>
        <p:nvSpPr>
          <p:cNvPr id="3076" name="Text Box 241"/>
          <p:cNvSpPr txBox="1">
            <a:spLocks noChangeArrowheads="1"/>
          </p:cNvSpPr>
          <p:nvPr/>
        </p:nvSpPr>
        <p:spPr bwMode="auto">
          <a:xfrm>
            <a:off x="1066800" y="1828800"/>
            <a:ext cx="2895600" cy="523875"/>
          </a:xfrm>
          <a:prstGeom prst="rect">
            <a:avLst/>
          </a:prstGeom>
          <a:gradFill rotWithShape="0">
            <a:gsLst>
              <a:gs pos="0">
                <a:srgbClr val="FFEFC3"/>
              </a:gs>
              <a:gs pos="100000">
                <a:srgbClr val="C5B99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400" b="1">
                <a:solidFill>
                  <a:srgbClr val="000000"/>
                </a:solidFill>
                <a:latin typeface="Arial" charset="0"/>
              </a:rPr>
              <a:t>КЛАССИФИКАЦИЯ ВИДОВ АГРЕССИИ</a:t>
            </a:r>
            <a:endParaRPr lang="ru-RU" sz="13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Text Box 243"/>
          <p:cNvSpPr txBox="1">
            <a:spLocks noChangeArrowheads="1"/>
          </p:cNvSpPr>
          <p:nvPr/>
        </p:nvSpPr>
        <p:spPr bwMode="auto">
          <a:xfrm>
            <a:off x="1066800" y="2590800"/>
            <a:ext cx="2895600" cy="738188"/>
          </a:xfrm>
          <a:prstGeom prst="rect">
            <a:avLst/>
          </a:prstGeom>
          <a:gradFill rotWithShape="0">
            <a:gsLst>
              <a:gs pos="0">
                <a:srgbClr val="FFEFC3"/>
              </a:gs>
              <a:gs pos="100000">
                <a:srgbClr val="C5B99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400" b="1">
                <a:solidFill>
                  <a:srgbClr val="000000"/>
                </a:solidFill>
                <a:latin typeface="Arial" charset="0"/>
              </a:rPr>
              <a:t>ПРИЧИНЫ ВОЗНИКНОВЕНИЯ АГРЕССИВНОСТИ У ДЕТЕЙ ДОШКОЛЬНОГО ВОЗРАСТА</a:t>
            </a:r>
            <a:endParaRPr lang="ru-RU" sz="13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8" name="Text Box 247"/>
          <p:cNvSpPr txBox="1">
            <a:spLocks noChangeArrowheads="1"/>
          </p:cNvSpPr>
          <p:nvPr/>
        </p:nvSpPr>
        <p:spPr bwMode="auto">
          <a:xfrm>
            <a:off x="5429250" y="4071938"/>
            <a:ext cx="2895600" cy="954087"/>
          </a:xfrm>
          <a:prstGeom prst="rect">
            <a:avLst/>
          </a:prstGeom>
          <a:gradFill rotWithShape="0">
            <a:gsLst>
              <a:gs pos="0">
                <a:srgbClr val="FFEFC3"/>
              </a:gs>
              <a:gs pos="100000">
                <a:srgbClr val="C5B99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400" b="1">
                <a:solidFill>
                  <a:srgbClr val="000000"/>
                </a:solidFill>
                <a:latin typeface="Arial" charset="0"/>
              </a:rPr>
              <a:t>КОРРЕКЦИОННАЯ РАБОТА ПО ПРОФИЛАКТИКЕ АГРЕССИВНОСТИ У ДЕТЕЙ ДОШКОЛЬНОГО ВОЗРАСТА</a:t>
            </a:r>
            <a:endParaRPr lang="ru-RU" sz="13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9" name="Picture 4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57813" y="1071563"/>
            <a:ext cx="2881312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8750" y="3643313"/>
            <a:ext cx="235743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313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412875"/>
            <a:ext cx="8991600" cy="1938338"/>
          </a:xfrm>
          <a:prstGeom prst="rect">
            <a:avLst/>
          </a:prstGeom>
          <a:solidFill>
            <a:srgbClr val="CCDAD7">
              <a:alpha val="50195"/>
            </a:srgbClr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C3399"/>
                </a:solidFill>
                <a:latin typeface="Arial" charset="0"/>
                <a:cs typeface="Arial" charset="0"/>
              </a:rPr>
              <a:t> Закон РФ «Об образовании»: </a:t>
            </a:r>
            <a:endParaRPr lang="ru-RU" sz="2000" b="1" dirty="0">
              <a:solidFill>
                <a:srgbClr val="CC3399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Содержание образования должно содействовать взаимопониманию и сотрудничеству между людьми, народами,       независимо от расовой, национальной, этнической, религиозной и социальной принадлежности; способствовать реализации права обучающихся на свободный выбор взглядов и убеждений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»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.     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827088" y="4508500"/>
            <a:ext cx="7561262" cy="1323975"/>
          </a:xfrm>
          <a:prstGeom prst="rect">
            <a:avLst/>
          </a:prstGeom>
          <a:solidFill>
            <a:schemeClr val="folHlink">
              <a:alpha val="50195"/>
            </a:schemeClr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430086"/>
                </a:solidFill>
                <a:latin typeface="Arial" charset="0"/>
                <a:cs typeface="Arial" charset="0"/>
              </a:rPr>
              <a:t>Выполнить задачи, поставленные в 14 статье закона, можно только формируя в ребенке с раннего возраста социально приемлемые нормы поведения, развивая его нравственные представления.</a:t>
            </a:r>
            <a:r>
              <a:rPr lang="ru-RU" sz="2000" b="1" dirty="0">
                <a:solidFill>
                  <a:srgbClr val="430086"/>
                </a:solidFill>
              </a:rPr>
              <a:t> </a:t>
            </a:r>
          </a:p>
        </p:txBody>
      </p:sp>
      <p:pic>
        <p:nvPicPr>
          <p:cNvPr id="4100" name="Picture 4" descr="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1113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116013" y="836613"/>
            <a:ext cx="7086600" cy="1477962"/>
          </a:xfrm>
          <a:prstGeom prst="rect">
            <a:avLst/>
          </a:prstGeom>
          <a:solidFill>
            <a:srgbClr val="E9D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002060"/>
                </a:solidFill>
                <a:latin typeface="Arial" charset="0"/>
              </a:rPr>
              <a:t>Повышенная агрессивность детей является одной из наиболее острых проблем не только для врачей, педагогов и психологов, но и для общества в целом. Актуальность темы несомненна, поскольку число детей с таким поведением стремительно растёт.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195513" y="3045619"/>
            <a:ext cx="6629400" cy="3416320"/>
          </a:xfrm>
          <a:prstGeom prst="rect">
            <a:avLst/>
          </a:prstGeom>
          <a:solidFill>
            <a:srgbClr val="E4AFFF"/>
          </a:solidFill>
          <a:ln w="9525">
            <a:solidFill>
              <a:srgbClr val="7C20D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Это вызвано суммацией целого ряда неблагоприятных факторов: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 ухудшением социальных условий жизни части детей;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 кризисом воспитания в ряде семей;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 невниманием педагогов  к психическому состоянию детей;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 увеличением доли патологических родов, оставляющих последствия в виде повреждений головного мозга ребёнка;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 социокультурными  факторами,  как средства массовой информации, кино, которые регулярно пропагандируют культ насилия.  </a:t>
            </a:r>
          </a:p>
        </p:txBody>
      </p:sp>
      <p:pic>
        <p:nvPicPr>
          <p:cNvPr id="5124" name="Picture 5" descr="C:\Documents and Settings\ADMIN\Мои документы\Лариса\Детишки\220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50" y="3286125"/>
            <a:ext cx="16573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453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 autoUpdateAnimBg="0"/>
      <p:bldP spid="410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428728" y="1500188"/>
            <a:ext cx="6138885" cy="75713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</a:rPr>
              <a:t>Агрессор - тот, кто умышленно наносит вред другому: насмехается, дерется, портит вещи и т. д</a:t>
            </a:r>
            <a:r>
              <a:rPr lang="ru-RU" dirty="0">
                <a:solidFill>
                  <a:srgbClr val="002060"/>
                </a:solidFill>
              </a:rPr>
              <a:t>.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428750" y="2786063"/>
            <a:ext cx="6767513" cy="89255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</a:rPr>
              <a:t>Жертва - человек, которому умышленно наносит вред агрессор.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428750" y="357188"/>
            <a:ext cx="6419850" cy="75723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</a:rPr>
              <a:t>Агрессивное поведение</a:t>
            </a:r>
            <a:r>
              <a:rPr lang="ru-RU" dirty="0">
                <a:solidFill>
                  <a:srgbClr val="002060"/>
                </a:solidFill>
              </a:rPr>
              <a:t> - </a:t>
            </a:r>
            <a:r>
              <a:rPr lang="ru-RU" b="1" dirty="0">
                <a:solidFill>
                  <a:srgbClr val="002060"/>
                </a:solidFill>
              </a:rPr>
              <a:t>это взаимодействие, в ходе которого одним человеком (агрессором) умышленно наносится вред другому (жертве).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428750" y="3643313"/>
            <a:ext cx="6919913" cy="142192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</a:rPr>
              <a:t>Агрессия – это любая форма поведения, нацеленная  на оскорбление или причинение вреда другому живому существу; явно злонамеренное поведение, предполагающее действия, посредством которых агрессор намеренно причиняет ущерб своей жертве. 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28728" y="5357813"/>
            <a:ext cx="7247727" cy="5365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</a:rPr>
              <a:t>Агрессивность – это свойство личности, выражающееся в готовности к агрессии.</a:t>
            </a:r>
          </a:p>
        </p:txBody>
      </p:sp>
      <p:pic>
        <p:nvPicPr>
          <p:cNvPr id="6151" name="Picture 11" descr="C09-2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243751"/>
            <a:ext cx="1428728" cy="3471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12" descr="C09-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4" y="214290"/>
            <a:ext cx="1214416" cy="2571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9910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 autoUpdateAnimBg="0"/>
      <p:bldP spid="12294" grpId="0" animBg="1" autoUpdateAnimBg="0"/>
      <p:bldP spid="12295" grpId="0" animBg="1" autoUpdateAnimBg="0"/>
      <p:bldP spid="12293" grpId="0" animBg="1" autoUpdateAnimBg="0"/>
      <p:bldP spid="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0" y="214313"/>
            <a:ext cx="7058025" cy="14700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Основные виды агрессии</a:t>
            </a:r>
          </a:p>
        </p:txBody>
      </p:sp>
      <p:sp>
        <p:nvSpPr>
          <p:cNvPr id="7171" name="Подзаголовок 7"/>
          <p:cNvSpPr>
            <a:spLocks noGrp="1"/>
          </p:cNvSpPr>
          <p:nvPr>
            <p:ph type="subTitle" idx="4294967295"/>
          </p:nvPr>
        </p:nvSpPr>
        <p:spPr>
          <a:xfrm>
            <a:off x="755576" y="1857375"/>
            <a:ext cx="8208912" cy="1752600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Физическая – прямое применение силы для нанесения морального и физического ущерба противнику.</a:t>
            </a:r>
          </a:p>
          <a:p>
            <a:r>
              <a:rPr lang="ru-RU" sz="8000" b="1" dirty="0" smtClean="0">
                <a:solidFill>
                  <a:srgbClr val="002060"/>
                </a:solidFill>
              </a:rPr>
              <a:t> Вербальная – выражена в словесной форме: угрозы, оскорбления.</a:t>
            </a:r>
          </a:p>
          <a:p>
            <a:r>
              <a:rPr lang="ru-RU" sz="8000" b="1" dirty="0" smtClean="0">
                <a:solidFill>
                  <a:srgbClr val="002060"/>
                </a:solidFill>
              </a:rPr>
              <a:t> Экспрессивная – проявляется невербальными средствами: жестами, мимикой, интонацией голоса.</a:t>
            </a:r>
          </a:p>
          <a:p>
            <a:r>
              <a:rPr lang="ru-RU" sz="8000" b="1" dirty="0" smtClean="0">
                <a:solidFill>
                  <a:srgbClr val="002060"/>
                </a:solidFill>
              </a:rPr>
              <a:t>Прямая – направляется непосредственно на объект, вызывающий раздражение, тревогу или возбуждение.</a:t>
            </a:r>
          </a:p>
          <a:p>
            <a:r>
              <a:rPr lang="ru-RU" sz="8000" b="1" dirty="0" smtClean="0">
                <a:solidFill>
                  <a:srgbClr val="002060"/>
                </a:solidFill>
              </a:rPr>
              <a:t>Косвенная -  обращается на объекты, непосредственно не вызывающие возбуждение и раздражение, но более удобные для проявления агрессии.</a:t>
            </a:r>
          </a:p>
          <a:p>
            <a:r>
              <a:rPr lang="ru-RU" sz="8000" b="1" dirty="0" smtClean="0">
                <a:solidFill>
                  <a:srgbClr val="002060"/>
                </a:solidFill>
              </a:rPr>
              <a:t> Враждебная  – выражается в действиях, целью которых является причинение вреда объекту агрессии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7172" name="Picture 8" descr="a1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43663" y="-242888"/>
            <a:ext cx="2100262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56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0"/>
          <p:cNvSpPr>
            <a:spLocks noChangeArrowheads="1"/>
          </p:cNvSpPr>
          <p:nvPr/>
        </p:nvSpPr>
        <p:spPr bwMode="auto">
          <a:xfrm>
            <a:off x="285750" y="1714500"/>
            <a:ext cx="63722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srgbClr val="000000"/>
              </a:solidFill>
            </a:endParaRPr>
          </a:p>
          <a:p>
            <a:pPr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</a:endParaRPr>
          </a:p>
          <a:p>
            <a:pPr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8195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285750" y="260350"/>
            <a:ext cx="853472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750B3D"/>
                </a:solidFill>
              </a:rPr>
              <a:t>Причины возникновения  агрессивности у детей дошкольного возраста</a:t>
            </a: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428625" y="1571625"/>
            <a:ext cx="839184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* </a:t>
            </a:r>
            <a:r>
              <a:rPr lang="ru-RU" sz="2400" b="1" dirty="0">
                <a:solidFill>
                  <a:srgbClr val="002060"/>
                </a:solidFill>
              </a:rPr>
              <a:t>стремление занять лидерские позиции;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</a:rPr>
              <a:t>* желание владеть предметом, которым владеют другие дети;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</a:rPr>
              <a:t>* ревность;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</a:rPr>
              <a:t>* замечание или наказание;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</a:rPr>
              <a:t>* чувство голода;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</a:rPr>
              <a:t>* повышенная утомляемость;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</a:rPr>
              <a:t>* скука, желание привлечь к себе внимание;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</a:rPr>
              <a:t>* давление родителей;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</a:rPr>
              <a:t>* впечатлительность, эмоциональная нестабильность;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</a:rPr>
              <a:t>* чувство неполноценности.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29322" y="2285992"/>
            <a:ext cx="2714676" cy="2714676"/>
          </a:xfrm>
          <a:prstGeom prst="ellipse">
            <a:avLst/>
          </a:prstGeom>
          <a:ln>
            <a:solidFill>
              <a:srgbClr val="7030A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921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1124743"/>
            <a:ext cx="8712968" cy="783431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750B3D"/>
                </a:solidFill>
              </a:rPr>
              <a:t/>
            </a:r>
            <a:br>
              <a:rPr lang="ru-RU" sz="3200" b="1" dirty="0" smtClean="0">
                <a:solidFill>
                  <a:srgbClr val="750B3D"/>
                </a:solidFill>
              </a:rPr>
            </a:br>
            <a:r>
              <a:rPr lang="ru-RU" sz="3200" b="1" dirty="0" smtClean="0">
                <a:solidFill>
                  <a:srgbClr val="750B3D"/>
                </a:solidFill>
              </a:rPr>
              <a:t/>
            </a:r>
            <a:br>
              <a:rPr lang="ru-RU" sz="3200" b="1" dirty="0" smtClean="0">
                <a:solidFill>
                  <a:srgbClr val="750B3D"/>
                </a:solidFill>
              </a:rPr>
            </a:br>
            <a:r>
              <a:rPr lang="ru-RU" sz="3200" b="1" dirty="0" smtClean="0">
                <a:solidFill>
                  <a:srgbClr val="750B3D"/>
                </a:solidFill>
              </a:rPr>
              <a:t/>
            </a:r>
            <a:br>
              <a:rPr lang="ru-RU" sz="3200" b="1" dirty="0" smtClean="0">
                <a:solidFill>
                  <a:srgbClr val="750B3D"/>
                </a:solidFill>
              </a:rPr>
            </a:br>
            <a:r>
              <a:rPr lang="ru-RU" sz="3200" b="1" dirty="0" smtClean="0">
                <a:solidFill>
                  <a:srgbClr val="750B3D"/>
                </a:solidFill>
              </a:rPr>
              <a:t/>
            </a:r>
            <a:br>
              <a:rPr lang="ru-RU" sz="3200" b="1" dirty="0" smtClean="0">
                <a:solidFill>
                  <a:srgbClr val="750B3D"/>
                </a:solidFill>
              </a:rPr>
            </a:br>
            <a:r>
              <a:rPr lang="ru-RU" sz="3200" b="1" dirty="0" smtClean="0">
                <a:solidFill>
                  <a:srgbClr val="750B3D"/>
                </a:solidFill>
              </a:rPr>
              <a:t/>
            </a:r>
            <a:br>
              <a:rPr lang="ru-RU" sz="3200" b="1" dirty="0" smtClean="0">
                <a:solidFill>
                  <a:srgbClr val="750B3D"/>
                </a:solidFill>
              </a:rPr>
            </a:br>
            <a:r>
              <a:rPr lang="ru-RU" sz="3200" b="1" dirty="0" smtClean="0">
                <a:solidFill>
                  <a:srgbClr val="750B3D"/>
                </a:solidFill>
              </a:rPr>
              <a:t/>
            </a:r>
            <a:br>
              <a:rPr lang="ru-RU" sz="3200" b="1" dirty="0" smtClean="0">
                <a:solidFill>
                  <a:srgbClr val="750B3D"/>
                </a:solidFill>
              </a:rPr>
            </a:br>
            <a:r>
              <a:rPr lang="ru-RU" sz="3200" b="1" dirty="0" smtClean="0">
                <a:solidFill>
                  <a:srgbClr val="750B3D"/>
                </a:solidFill>
              </a:rPr>
              <a:t/>
            </a:r>
            <a:br>
              <a:rPr lang="ru-RU" sz="3200" b="1" dirty="0" smtClean="0">
                <a:solidFill>
                  <a:srgbClr val="750B3D"/>
                </a:solidFill>
              </a:rPr>
            </a:br>
            <a:r>
              <a:rPr lang="ru-RU" sz="3200" b="1" dirty="0" smtClean="0">
                <a:solidFill>
                  <a:srgbClr val="750B3D"/>
                </a:solidFill>
              </a:rPr>
              <a:t/>
            </a:r>
            <a:br>
              <a:rPr lang="ru-RU" sz="3200" b="1" dirty="0" smtClean="0">
                <a:solidFill>
                  <a:srgbClr val="750B3D"/>
                </a:solidFill>
              </a:rPr>
            </a:br>
            <a:r>
              <a:rPr lang="ru-RU" sz="3200" b="1" dirty="0" smtClean="0">
                <a:solidFill>
                  <a:srgbClr val="750B3D"/>
                </a:solidFill>
              </a:rPr>
              <a:t/>
            </a:r>
            <a:br>
              <a:rPr lang="ru-RU" sz="3200" b="1" dirty="0" smtClean="0">
                <a:solidFill>
                  <a:srgbClr val="750B3D"/>
                </a:solidFill>
              </a:rPr>
            </a:br>
            <a:r>
              <a:rPr lang="ru-RU" sz="3200" b="1" dirty="0" smtClean="0">
                <a:solidFill>
                  <a:srgbClr val="750B3D"/>
                </a:solidFill>
              </a:rPr>
              <a:t/>
            </a:r>
            <a:br>
              <a:rPr lang="ru-RU" sz="3200" b="1" dirty="0" smtClean="0">
                <a:solidFill>
                  <a:srgbClr val="750B3D"/>
                </a:solidFill>
              </a:rPr>
            </a:br>
            <a:r>
              <a:rPr lang="ru-RU" sz="3200" b="1" dirty="0" smtClean="0">
                <a:solidFill>
                  <a:srgbClr val="750B3D"/>
                </a:solidFill>
              </a:rPr>
              <a:t>Характерные особенности агрессивного поведения ребенка.</a:t>
            </a:r>
            <a:br>
              <a:rPr lang="ru-RU" sz="3200" b="1" dirty="0" smtClean="0">
                <a:solidFill>
                  <a:srgbClr val="750B3D"/>
                </a:solidFill>
              </a:rPr>
            </a:br>
            <a:r>
              <a:rPr lang="ru-RU" sz="2800" b="1" dirty="0" smtClean="0">
                <a:solidFill>
                  <a:srgbClr val="750B3D"/>
                </a:solidFill>
              </a:rPr>
              <a:t/>
            </a:r>
            <a:br>
              <a:rPr lang="ru-RU" sz="2800" b="1" dirty="0" smtClean="0">
                <a:solidFill>
                  <a:srgbClr val="750B3D"/>
                </a:solidFill>
              </a:rPr>
            </a:br>
            <a:r>
              <a:rPr lang="ru-RU" sz="2800" b="1" dirty="0" smtClean="0">
                <a:solidFill>
                  <a:srgbClr val="750B3D"/>
                </a:solidFill>
              </a:rPr>
              <a:t>* </a:t>
            </a:r>
            <a:r>
              <a:rPr lang="ru-RU" sz="2400" b="1" dirty="0" smtClean="0">
                <a:solidFill>
                  <a:srgbClr val="002060"/>
                </a:solidFill>
              </a:rPr>
              <a:t>Отказывается от коллективной игры.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* Слишком говорлив.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* Чрезмерно подвижен.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* Не понимает чувств и переживаний других детей.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* Часто ругается со взрослыми.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* Создает конфликтные ситуации.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* Перекладывает вину на других.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* Суетлив.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* Импульсивен.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* Часто дерется.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* Не может адекватно оценить свое поведение.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* Имеет мускульное напряжение.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* Часто специально раздражает взрослых.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* Мало и беспокойно спит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750B3D"/>
                </a:solidFill>
              </a:rPr>
              <a:t> </a:t>
            </a:r>
            <a:br>
              <a:rPr lang="ru-RU" sz="2400" b="1" dirty="0" smtClean="0">
                <a:solidFill>
                  <a:srgbClr val="750B3D"/>
                </a:solidFill>
              </a:rPr>
            </a:br>
            <a:endParaRPr lang="ru-RU" sz="2400" b="1" dirty="0" smtClean="0">
              <a:solidFill>
                <a:srgbClr val="750B3D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00760" y="2714620"/>
            <a:ext cx="2786082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027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528" y="2060848"/>
            <a:ext cx="8568952" cy="4176464"/>
          </a:xfrm>
        </p:spPr>
        <p:txBody>
          <a:bodyPr/>
          <a:lstStyle/>
          <a:p>
            <a:pPr algn="l">
              <a:buClr>
                <a:srgbClr val="00206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Средства </a:t>
            </a:r>
            <a:r>
              <a:rPr lang="ru-RU" b="1" dirty="0">
                <a:solidFill>
                  <a:srgbClr val="000066"/>
                </a:solidFill>
              </a:rPr>
              <a:t>достижения какой-либо значимой </a:t>
            </a:r>
            <a:r>
              <a:rPr lang="ru-RU" b="1" dirty="0" smtClean="0">
                <a:solidFill>
                  <a:srgbClr val="000066"/>
                </a:solidFill>
              </a:rPr>
              <a:t>цели</a:t>
            </a:r>
          </a:p>
          <a:p>
            <a:pPr marL="0" indent="0" algn="l">
              <a:buClr>
                <a:srgbClr val="002060"/>
              </a:buClr>
              <a:buNone/>
            </a:pPr>
            <a:endParaRPr lang="ru-RU" b="1" dirty="0" smtClean="0">
              <a:solidFill>
                <a:srgbClr val="000066"/>
              </a:solidFill>
            </a:endParaRPr>
          </a:p>
          <a:p>
            <a:pPr algn="l">
              <a:buClr>
                <a:srgbClr val="00206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Способа </a:t>
            </a:r>
            <a:r>
              <a:rPr lang="ru-RU" b="1" dirty="0">
                <a:solidFill>
                  <a:srgbClr val="000066"/>
                </a:solidFill>
              </a:rPr>
              <a:t>психологической </a:t>
            </a:r>
            <a:r>
              <a:rPr lang="ru-RU" b="1" dirty="0" smtClean="0">
                <a:solidFill>
                  <a:srgbClr val="000066"/>
                </a:solidFill>
              </a:rPr>
              <a:t>разрядки</a:t>
            </a:r>
          </a:p>
          <a:p>
            <a:pPr marL="0" indent="0" algn="l">
              <a:buClr>
                <a:srgbClr val="002060"/>
              </a:buClr>
              <a:buNone/>
            </a:pPr>
            <a:endParaRPr lang="ru-RU" b="1" dirty="0" smtClean="0">
              <a:solidFill>
                <a:srgbClr val="000066"/>
              </a:solidFill>
            </a:endParaRPr>
          </a:p>
          <a:p>
            <a:pPr algn="l">
              <a:buClr>
                <a:srgbClr val="00206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Способа </a:t>
            </a:r>
            <a:r>
              <a:rPr lang="ru-RU" b="1" dirty="0">
                <a:solidFill>
                  <a:srgbClr val="000066"/>
                </a:solidFill>
              </a:rPr>
              <a:t>удовлетворения потребностей в самореализации и самоутверждении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8680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800000"/>
                </a:solidFill>
              </a:rPr>
              <a:t>Агрессивные действия выступают в качестве:</a:t>
            </a:r>
          </a:p>
        </p:txBody>
      </p:sp>
    </p:spTree>
    <p:extLst>
      <p:ext uri="{BB962C8B-B14F-4D97-AF65-F5344CB8AC3E}">
        <p14:creationId xmlns:p14="http://schemas.microsoft.com/office/powerpoint/2010/main" xmlns="" val="403193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</TotalTime>
  <Words>792</Words>
  <Application>Microsoft Office PowerPoint</Application>
  <PresentationFormat>Экран (4:3)</PresentationFormat>
  <Paragraphs>112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ПРОФИЛАКТИКА ДЕСТРУКТИВНОГО ПОВЕДЕНИЯ РЕБЕНКА</vt:lpstr>
      <vt:lpstr>Слайд 2</vt:lpstr>
      <vt:lpstr>Слайд 3</vt:lpstr>
      <vt:lpstr>Слайд 4</vt:lpstr>
      <vt:lpstr>Слайд 5</vt:lpstr>
      <vt:lpstr>Основные виды агрессии</vt:lpstr>
      <vt:lpstr>Причины возникновения  агрессивности у детей дошкольного возраста</vt:lpstr>
      <vt:lpstr>          Характерные особенности агрессивного поведения ребенка.  * Отказывается от коллективной игры. * Слишком говорлив. * Чрезмерно подвижен. * Не понимает чувств и переживаний других детей. * Часто ругается со взрослыми. * Создает конфликтные ситуации. * Перекладывает вину на других. * Суетлив. * Импульсивен. * Часто дерется. * Не может адекватно оценить свое поведение. * Имеет мускульное напряжение. * Часто специально раздражает взрослых. * Мало и беспокойно спит   </vt:lpstr>
      <vt:lpstr>Агрессивные действия выступают в качестве:</vt:lpstr>
      <vt:lpstr>Цель проекта</vt:lpstr>
      <vt:lpstr>Задачи проекта</vt:lpstr>
      <vt:lpstr>При разработке проекта учитывались принципы</vt:lpstr>
      <vt:lpstr>Характеристика проекта</vt:lpstr>
      <vt:lpstr>Направления работы</vt:lpstr>
      <vt:lpstr>Система работы</vt:lpstr>
      <vt:lpstr>Второй этап. Основной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ДЕСТРУКТИВНОГО ПОВЕДЕНИЯ РЕБЕНКА</dc:title>
  <dc:creator>Елена Клинская</dc:creator>
  <cp:lastModifiedBy>Admin</cp:lastModifiedBy>
  <cp:revision>28</cp:revision>
  <dcterms:created xsi:type="dcterms:W3CDTF">2016-03-31T04:04:09Z</dcterms:created>
  <dcterms:modified xsi:type="dcterms:W3CDTF">2022-04-06T13:34:13Z</dcterms:modified>
</cp:coreProperties>
</file>